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72" r:id="rId7"/>
    <p:sldId id="273" r:id="rId8"/>
    <p:sldId id="274" r:id="rId9"/>
    <p:sldId id="275" r:id="rId10"/>
    <p:sldId id="276" r:id="rId11"/>
    <p:sldId id="277" r:id="rId12"/>
    <p:sldId id="267" r:id="rId13"/>
  </p:sldIdLst>
  <p:sldSz cx="9144000" cy="6858000" type="screen4x3"/>
  <p:notesSz cx="6858000" cy="9144000"/>
  <p:embeddedFontLst>
    <p:embeddedFont>
      <p:font typeface="Twinkl" panose="020B0604020202020204" pitchFamily="2" charset="0"/>
      <p:regular r:id="rId16"/>
      <p:bold r:id="rId17"/>
    </p:embeddedFont>
    <p:embeddedFont>
      <p:font typeface="Twinkl SemiBold" pitchFamily="2" charset="0"/>
      <p:bold r:id="rId1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43">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FAB"/>
    <a:srgbClr val="C9E1B1"/>
    <a:srgbClr val="4C768F"/>
    <a:srgbClr val="B4D0DA"/>
    <a:srgbClr val="DBE8ED"/>
    <a:srgbClr val="7DAEBF"/>
    <a:srgbClr val="ACDDFC"/>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82" d="100"/>
          <a:sy n="82" d="100"/>
        </p:scale>
        <p:origin x="1358" y="72"/>
      </p:cViewPr>
      <p:guideLst>
        <p:guide orient="horz" pos="2160"/>
        <p:guide pos="2880"/>
        <p:guide pos="340"/>
        <p:guide orient="horz" pos="3974"/>
        <p:guide pos="5443"/>
        <p:guide orient="horz" pos="346"/>
        <p:guide pos="476"/>
        <p:guide orient="horz" pos="482"/>
        <p:guide orient="horz" pos="3838"/>
        <p:guide pos="5284"/>
      </p:guideLst>
    </p:cSldViewPr>
  </p:slideViewPr>
  <p:notesTextViewPr>
    <p:cViewPr>
      <p:scale>
        <a:sx n="1" d="1"/>
        <a:sy n="1" d="1"/>
      </p:scale>
      <p:origin x="0" y="0"/>
    </p:cViewPr>
  </p:notesTextViewPr>
  <p:notesViewPr>
    <p:cSldViewPr snapToGrid="0">
      <p:cViewPr varScale="1">
        <p:scale>
          <a:sx n="78" d="100"/>
          <a:sy n="78" d="100"/>
        </p:scale>
        <p:origin x="16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18C28-CCEE-6CF7-0BFA-BD24E9EEC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75EB67A-4A75-B67F-8D14-857CABF36E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570325C-244F-4809-B2DE-0B6A3C8F46F5}" type="datetimeFigureOut">
              <a:rPr lang="en-GB"/>
              <a:pPr>
                <a:defRPr/>
              </a:pPr>
              <a:t>17/10/2024</a:t>
            </a:fld>
            <a:endParaRPr lang="en-GB"/>
          </a:p>
        </p:txBody>
      </p:sp>
      <p:sp>
        <p:nvSpPr>
          <p:cNvPr id="4" name="Footer Placeholder 3">
            <a:extLst>
              <a:ext uri="{FF2B5EF4-FFF2-40B4-BE49-F238E27FC236}">
                <a16:creationId xmlns:a16="http://schemas.microsoft.com/office/drawing/2014/main" id="{65A68B3E-14E9-5EF7-8DDC-F8ADC12A6C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11DF44B-581A-7F90-2F18-CA39CC9FA91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35290C3-0048-4252-BAE8-E904D831FBC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AFBB57-B4EB-D92B-04B2-2CDAD1890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AAA8FB7-254B-3A33-8E33-D333A129AFB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7A0B5E5-1ACE-4108-8FF7-5CC0F68D504F}" type="datetimeFigureOut">
              <a:rPr lang="en-GB"/>
              <a:pPr>
                <a:defRPr/>
              </a:pPr>
              <a:t>17/10/2024</a:t>
            </a:fld>
            <a:endParaRPr lang="en-GB"/>
          </a:p>
        </p:txBody>
      </p:sp>
      <p:sp>
        <p:nvSpPr>
          <p:cNvPr id="4" name="Slide Image Placeholder 3">
            <a:extLst>
              <a:ext uri="{FF2B5EF4-FFF2-40B4-BE49-F238E27FC236}">
                <a16:creationId xmlns:a16="http://schemas.microsoft.com/office/drawing/2014/main" id="{41322311-923A-AC10-8355-6CEC55E2623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A0041F9-49C5-4CB5-8572-E7DDF2D4FE0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D92456A-5AF4-4A02-D65A-FF22FAE70C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37C6A50-7150-19E9-E676-C8DAC6D0B55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05BF0EB-D3D0-4B31-B26A-33B1DF4D6E2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71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A0D2D96-058B-5A11-37D0-8AFAF197AE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388026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5D89ED0-E07F-3978-864F-1183A43F61FA}"/>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4">
            <a:extLst>
              <a:ext uri="{FF2B5EF4-FFF2-40B4-BE49-F238E27FC236}">
                <a16:creationId xmlns:a16="http://schemas.microsoft.com/office/drawing/2014/main" id="{5144A0E3-6CAB-9C80-C806-8C6729B2C753}"/>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A07CBB65-C4BE-D444-89A5-3966339A364B}"/>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50F315B4-C09D-F162-9AF6-D8962425A655}"/>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A087CA52-FDC8-0A15-A759-A4187D24484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94185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93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5F442B-F768-AF4E-4B71-6F0EA9FE306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4213843-FFA1-8D4A-9F24-36DAFE5A5379}"/>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4689DE-2423-0DBA-9AC8-125752DC081D}"/>
              </a:ext>
            </a:extLst>
          </p:cNvPr>
          <p:cNvSpPr/>
          <p:nvPr/>
        </p:nvSpPr>
        <p:spPr>
          <a:xfrm>
            <a:off x="5132388" y="3033713"/>
            <a:ext cx="3255962" cy="30702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p:txBody>
      </p:sp>
      <p:sp>
        <p:nvSpPr>
          <p:cNvPr id="16387" name="Title 1">
            <a:extLst>
              <a:ext uri="{FF2B5EF4-FFF2-40B4-BE49-F238E27FC236}">
                <a16:creationId xmlns:a16="http://schemas.microsoft.com/office/drawing/2014/main" id="{69BB87D7-D42B-0958-85F1-E59993A0B446}"/>
              </a:ext>
            </a:extLst>
          </p:cNvPr>
          <p:cNvSpPr>
            <a:spLocks noGrp="1"/>
          </p:cNvSpPr>
          <p:nvPr>
            <p:ph type="title"/>
          </p:nvPr>
        </p:nvSpPr>
        <p:spPr>
          <a:xfrm>
            <a:off x="457200" y="479425"/>
            <a:ext cx="8220075" cy="993775"/>
          </a:xfrm>
        </p:spPr>
        <p:txBody>
          <a:bodyPr/>
          <a:lstStyle/>
          <a:p>
            <a:pPr eaLnBrk="1" hangingPunct="1"/>
            <a:r>
              <a:rPr lang="en-GB" altLang="en-US"/>
              <a:t>Religion</a:t>
            </a:r>
          </a:p>
        </p:txBody>
      </p:sp>
      <p:pic>
        <p:nvPicPr>
          <p:cNvPr id="4" name="Content Placeholder 3">
            <a:extLst>
              <a:ext uri="{FF2B5EF4-FFF2-40B4-BE49-F238E27FC236}">
                <a16:creationId xmlns:a16="http://schemas.microsoft.com/office/drawing/2014/main" id="{93CB9778-14ED-4818-64BC-65BD654EBA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601" y="3081374"/>
            <a:ext cx="1849582" cy="2974755"/>
          </a:xfrm>
        </p:spPr>
      </p:pic>
      <p:sp>
        <p:nvSpPr>
          <p:cNvPr id="6" name="Rectangle 5">
            <a:extLst>
              <a:ext uri="{FF2B5EF4-FFF2-40B4-BE49-F238E27FC236}">
                <a16:creationId xmlns:a16="http://schemas.microsoft.com/office/drawing/2014/main" id="{8D6278F0-D0A9-1A24-55CA-1705AC8A21EC}"/>
              </a:ext>
            </a:extLst>
          </p:cNvPr>
          <p:cNvSpPr/>
          <p:nvPr/>
        </p:nvSpPr>
        <p:spPr>
          <a:xfrm>
            <a:off x="755650" y="1397000"/>
            <a:ext cx="7632700" cy="1449388"/>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The Celts believed in over 300 gods and goddesses. They made animal sacrifices to the gods, which meant they killed animals as a gift to the gods. They would throw weapons into rivers and lakes to please the gods, and bring good luck.</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p:txBody>
      </p:sp>
      <p:sp>
        <p:nvSpPr>
          <p:cNvPr id="7" name="Rectangle 6">
            <a:extLst>
              <a:ext uri="{FF2B5EF4-FFF2-40B4-BE49-F238E27FC236}">
                <a16:creationId xmlns:a16="http://schemas.microsoft.com/office/drawing/2014/main" id="{146822B0-142F-FEB8-23E6-10B921CEB824}"/>
              </a:ext>
            </a:extLst>
          </p:cNvPr>
          <p:cNvSpPr/>
          <p:nvPr/>
        </p:nvSpPr>
        <p:spPr>
          <a:xfrm>
            <a:off x="755650" y="3033713"/>
            <a:ext cx="4087813" cy="1611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Druids were the Celtic priests. They could tell the future by studying nature. They used the stars for guidance and made links between the natural world and the next life.</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p:txBody>
      </p:sp>
      <p:sp>
        <p:nvSpPr>
          <p:cNvPr id="8" name="Rectangle 7">
            <a:extLst>
              <a:ext uri="{FF2B5EF4-FFF2-40B4-BE49-F238E27FC236}">
                <a16:creationId xmlns:a16="http://schemas.microsoft.com/office/drawing/2014/main" id="{0814AAA9-46DB-C171-369C-A9080FDC1800}"/>
              </a:ext>
            </a:extLst>
          </p:cNvPr>
          <p:cNvSpPr/>
          <p:nvPr/>
        </p:nvSpPr>
        <p:spPr>
          <a:xfrm>
            <a:off x="755650" y="4832350"/>
            <a:ext cx="4087813" cy="126047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Celts believed there was a life after death so they were buried with their possessions as they believed they could take them with them.</a:t>
            </a: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4A5101B-BA15-318F-50A4-95D9888C20B4}"/>
              </a:ext>
            </a:extLst>
          </p:cNvPr>
          <p:cNvSpPr>
            <a:spLocks noGrp="1"/>
          </p:cNvSpPr>
          <p:nvPr>
            <p:ph type="title"/>
          </p:nvPr>
        </p:nvSpPr>
        <p:spPr>
          <a:xfrm>
            <a:off x="457200" y="479425"/>
            <a:ext cx="8220075" cy="993775"/>
          </a:xfrm>
        </p:spPr>
        <p:txBody>
          <a:bodyPr/>
          <a:lstStyle/>
          <a:p>
            <a:pPr eaLnBrk="1" hangingPunct="1"/>
            <a:r>
              <a:rPr lang="en-GB" altLang="en-US"/>
              <a:t>Roman Invasion</a:t>
            </a:r>
          </a:p>
        </p:txBody>
      </p:sp>
      <p:pic>
        <p:nvPicPr>
          <p:cNvPr id="4" name="Content Placeholder 3">
            <a:extLst>
              <a:ext uri="{FF2B5EF4-FFF2-40B4-BE49-F238E27FC236}">
                <a16:creationId xmlns:a16="http://schemas.microsoft.com/office/drawing/2014/main" id="{8D86E7FB-18FC-412E-C64F-F0EABA7400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4748" y="2328429"/>
            <a:ext cx="1861561" cy="3723122"/>
          </a:xfrm>
        </p:spPr>
      </p:pic>
      <p:sp>
        <p:nvSpPr>
          <p:cNvPr id="17412" name="Rectangle 4">
            <a:extLst>
              <a:ext uri="{FF2B5EF4-FFF2-40B4-BE49-F238E27FC236}">
                <a16:creationId xmlns:a16="http://schemas.microsoft.com/office/drawing/2014/main" id="{E667CBB3-7903-E2E6-BDE8-024790B92076}"/>
              </a:ext>
            </a:extLst>
          </p:cNvPr>
          <p:cNvSpPr>
            <a:spLocks noChangeArrowheads="1"/>
          </p:cNvSpPr>
          <p:nvPr/>
        </p:nvSpPr>
        <p:spPr bwMode="auto">
          <a:xfrm>
            <a:off x="665163" y="1308100"/>
            <a:ext cx="772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Romans put an end to Celt rule by invading Britain. They came from Italy and invaded in search of treasure, wealth and land. They were orderly and disciplined and the Celts were not.</a:t>
            </a:r>
          </a:p>
        </p:txBody>
      </p:sp>
      <p:sp>
        <p:nvSpPr>
          <p:cNvPr id="6" name="Rectangle 5">
            <a:extLst>
              <a:ext uri="{FF2B5EF4-FFF2-40B4-BE49-F238E27FC236}">
                <a16:creationId xmlns:a16="http://schemas.microsoft.com/office/drawing/2014/main" id="{2DA89992-486C-79B8-0620-1928937B9182}"/>
              </a:ext>
            </a:extLst>
          </p:cNvPr>
          <p:cNvSpPr/>
          <p:nvPr/>
        </p:nvSpPr>
        <p:spPr>
          <a:xfrm>
            <a:off x="665163" y="2436813"/>
            <a:ext cx="5029200" cy="1449387"/>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Romans reported the Celts as having a hot temper and quarrelling a lot. This meant it was relatively easy for the Romans to invade and rule Britain.</a:t>
            </a:r>
          </a:p>
          <a:p>
            <a:pPr eaLnBrk="1" fontAlgn="auto" hangingPunct="1">
              <a:spcBef>
                <a:spcPts val="0"/>
              </a:spcBef>
              <a:spcAft>
                <a:spcPts val="0"/>
              </a:spcAft>
              <a:defRPr/>
            </a:pPr>
            <a:endParaRPr lang="en-GB" dirty="0">
              <a:solidFill>
                <a:schemeClr val="tx1"/>
              </a:solidFill>
            </a:endParaRPr>
          </a:p>
        </p:txBody>
      </p:sp>
      <p:sp>
        <p:nvSpPr>
          <p:cNvPr id="7" name="Rectangle 6">
            <a:extLst>
              <a:ext uri="{FF2B5EF4-FFF2-40B4-BE49-F238E27FC236}">
                <a16:creationId xmlns:a16="http://schemas.microsoft.com/office/drawing/2014/main" id="{D8A23795-9308-7B20-4968-21099B427A0C}"/>
              </a:ext>
            </a:extLst>
          </p:cNvPr>
          <p:cNvSpPr/>
          <p:nvPr/>
        </p:nvSpPr>
        <p:spPr>
          <a:xfrm>
            <a:off x="665163" y="4189413"/>
            <a:ext cx="5029200" cy="10271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The Celts and Romans lived alongside each other for many generations.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0">
            <a:extLst>
              <a:ext uri="{FF2B5EF4-FFF2-40B4-BE49-F238E27FC236}">
                <a16:creationId xmlns:a16="http://schemas.microsoft.com/office/drawing/2014/main" id="{ED18E24C-FBB8-1EA7-21A3-DD5059815BEE}"/>
              </a:ext>
            </a:extLst>
          </p:cNvPr>
          <p:cNvSpPr>
            <a:spLocks noGrp="1"/>
          </p:cNvSpPr>
          <p:nvPr>
            <p:ph type="title"/>
          </p:nvPr>
        </p:nvSpPr>
        <p:spPr>
          <a:xfrm>
            <a:off x="457200" y="479425"/>
            <a:ext cx="8220075" cy="993775"/>
          </a:xfrm>
        </p:spPr>
        <p:txBody>
          <a:bodyPr/>
          <a:lstStyle/>
          <a:p>
            <a:pPr eaLnBrk="1" hangingPunct="1"/>
            <a:r>
              <a:rPr lang="en-GB" altLang="en-US" sz="3600"/>
              <a:t>Who Were the Celts?</a:t>
            </a:r>
          </a:p>
        </p:txBody>
      </p:sp>
      <p:pic>
        <p:nvPicPr>
          <p:cNvPr id="2" name="Content Placeholder 1">
            <a:extLst>
              <a:ext uri="{FF2B5EF4-FFF2-40B4-BE49-F238E27FC236}">
                <a16:creationId xmlns:a16="http://schemas.microsoft.com/office/drawing/2014/main" id="{41537099-61FA-88D4-D690-4218EE6DCE9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0275" y="2643388"/>
            <a:ext cx="1266155" cy="3449437"/>
          </a:xfrm>
          <a:prstGeom prst="roundRect">
            <a:avLst>
              <a:gd name="adj" fmla="val 50000"/>
            </a:avLst>
          </a:prstGeom>
        </p:spPr>
      </p:pic>
      <p:pic>
        <p:nvPicPr>
          <p:cNvPr id="8196" name="Picture 2">
            <a:extLst>
              <a:ext uri="{FF2B5EF4-FFF2-40B4-BE49-F238E27FC236}">
                <a16:creationId xmlns:a16="http://schemas.microsoft.com/office/drawing/2014/main" id="{4187BFE9-2BCE-2E54-4B86-B2ED7FCC2F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2986088"/>
            <a:ext cx="1595438"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8724A5C-661E-4A4A-9D73-8756680C0530}"/>
              </a:ext>
            </a:extLst>
          </p:cNvPr>
          <p:cNvSpPr/>
          <p:nvPr/>
        </p:nvSpPr>
        <p:spPr>
          <a:xfrm>
            <a:off x="755650" y="1309688"/>
            <a:ext cx="7632700" cy="64452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Iron Age Celts lived in Britain </a:t>
            </a:r>
            <a:r>
              <a:rPr lang="en-GB">
                <a:solidFill>
                  <a:schemeClr val="tx1"/>
                </a:solidFill>
              </a:rPr>
              <a:t>and Ireland </a:t>
            </a:r>
            <a:r>
              <a:rPr lang="en-GB" dirty="0">
                <a:solidFill>
                  <a:schemeClr val="tx1"/>
                </a:solidFill>
              </a:rPr>
              <a:t>from 750BC until 43AD. </a:t>
            </a:r>
          </a:p>
        </p:txBody>
      </p:sp>
      <p:sp>
        <p:nvSpPr>
          <p:cNvPr id="8198" name="Rectangle 4">
            <a:extLst>
              <a:ext uri="{FF2B5EF4-FFF2-40B4-BE49-F238E27FC236}">
                <a16:creationId xmlns:a16="http://schemas.microsoft.com/office/drawing/2014/main" id="{20D1AED8-7CF2-741D-ADCC-05E6F7B7BE1D}"/>
              </a:ext>
            </a:extLst>
          </p:cNvPr>
          <p:cNvSpPr>
            <a:spLocks noChangeArrowheads="1"/>
          </p:cNvSpPr>
          <p:nvPr/>
        </p:nvSpPr>
        <p:spPr bwMode="auto">
          <a:xfrm>
            <a:off x="746125" y="2168525"/>
            <a:ext cx="7642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They came from all over Europe, from Austria and Switzerland to Southern France and Spain.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word Celt comes from the Greek word Keltoi </a:t>
            </a:r>
          </a:p>
          <a:p>
            <a:pPr eaLnBrk="1" hangingPunct="1">
              <a:lnSpc>
                <a:spcPct val="100000"/>
              </a:lnSpc>
              <a:spcBef>
                <a:spcPct val="0"/>
              </a:spcBef>
              <a:buFontTx/>
              <a:buNone/>
            </a:pPr>
            <a:r>
              <a:rPr lang="en-GB" altLang="en-US">
                <a:solidFill>
                  <a:schemeClr val="tx1"/>
                </a:solidFill>
              </a:rPr>
              <a:t>although its definition is unclear. </a:t>
            </a:r>
          </a:p>
          <a:p>
            <a:pPr eaLnBrk="1" hangingPunct="1">
              <a:lnSpc>
                <a:spcPct val="100000"/>
              </a:lnSpc>
              <a:spcBef>
                <a:spcPct val="0"/>
              </a:spcBef>
              <a:buFontTx/>
              <a:buNone/>
            </a:pPr>
            <a:endParaRPr lang="en-GB" altLang="en-US">
              <a:solidFill>
                <a:schemeClr val="tx1"/>
              </a:solidFill>
            </a:endParaRPr>
          </a:p>
        </p:txBody>
      </p:sp>
      <p:sp>
        <p:nvSpPr>
          <p:cNvPr id="8" name="Rectangle 7">
            <a:extLst>
              <a:ext uri="{FF2B5EF4-FFF2-40B4-BE49-F238E27FC236}">
                <a16:creationId xmlns:a16="http://schemas.microsoft.com/office/drawing/2014/main" id="{7E6A5E4F-2255-A314-4EA5-8630528FBF4D}"/>
              </a:ext>
            </a:extLst>
          </p:cNvPr>
          <p:cNvSpPr/>
          <p:nvPr/>
        </p:nvSpPr>
        <p:spPr>
          <a:xfrm>
            <a:off x="763588" y="3832225"/>
            <a:ext cx="4902200" cy="1071563"/>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750 BC means the Celts were in Britain 750 years before Jesus was born.</a:t>
            </a:r>
          </a:p>
        </p:txBody>
      </p:sp>
      <p:pic>
        <p:nvPicPr>
          <p:cNvPr id="8200" name="Picture 5">
            <a:extLst>
              <a:ext uri="{FF2B5EF4-FFF2-40B4-BE49-F238E27FC236}">
                <a16:creationId xmlns:a16="http://schemas.microsoft.com/office/drawing/2014/main" id="{9E7EE47C-04C9-7491-1149-1A5519E1D0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0" y="5416550"/>
            <a:ext cx="23066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6">
            <a:extLst>
              <a:ext uri="{FF2B5EF4-FFF2-40B4-BE49-F238E27FC236}">
                <a16:creationId xmlns:a16="http://schemas.microsoft.com/office/drawing/2014/main" id="{8E99F97F-2E05-CA22-939E-B230D0EA3B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5110163"/>
            <a:ext cx="135731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8402E8C-7ECD-21E0-347C-2694E35E56C5}"/>
              </a:ext>
            </a:extLst>
          </p:cNvPr>
          <p:cNvSpPr>
            <a:spLocks noGrp="1"/>
          </p:cNvSpPr>
          <p:nvPr>
            <p:ph type="title"/>
          </p:nvPr>
        </p:nvSpPr>
        <p:spPr>
          <a:xfrm>
            <a:off x="457200" y="479425"/>
            <a:ext cx="8220075" cy="993775"/>
          </a:xfrm>
        </p:spPr>
        <p:txBody>
          <a:bodyPr/>
          <a:lstStyle/>
          <a:p>
            <a:pPr eaLnBrk="1" hangingPunct="1"/>
            <a:r>
              <a:rPr lang="en-GB" altLang="en-US"/>
              <a:t>Tribes</a:t>
            </a:r>
          </a:p>
        </p:txBody>
      </p:sp>
      <p:sp>
        <p:nvSpPr>
          <p:cNvPr id="9219" name="Content Placeholder 2">
            <a:extLst>
              <a:ext uri="{FF2B5EF4-FFF2-40B4-BE49-F238E27FC236}">
                <a16:creationId xmlns:a16="http://schemas.microsoft.com/office/drawing/2014/main" id="{922335B5-C110-9C56-8D90-1ECFE97A3738}"/>
              </a:ext>
            </a:extLst>
          </p:cNvPr>
          <p:cNvSpPr>
            <a:spLocks noGrp="1"/>
          </p:cNvSpPr>
          <p:nvPr>
            <p:ph idx="1"/>
          </p:nvPr>
        </p:nvSpPr>
        <p:spPr>
          <a:xfrm>
            <a:off x="750888" y="1316038"/>
            <a:ext cx="7632700" cy="4579937"/>
          </a:xfrm>
        </p:spPr>
        <p:txBody>
          <a:bodyPr/>
          <a:lstStyle/>
          <a:p>
            <a:pPr eaLnBrk="1" hangingPunct="1"/>
            <a:r>
              <a:rPr lang="en-GB" altLang="en-US">
                <a:latin typeface="Twinkl" pitchFamily="2" charset="0"/>
              </a:rPr>
              <a:t>Celts were part of tribes (different groups), and each tribe had their own king or queen. This meant there was a lot of fighting between neighbouring tribes.</a:t>
            </a:r>
          </a:p>
          <a:p>
            <a:pPr eaLnBrk="1" hangingPunct="1"/>
            <a:endParaRPr lang="en-GB" altLang="en-US">
              <a:latin typeface="Twinkl" pitchFamily="2" charset="0"/>
            </a:endParaRPr>
          </a:p>
        </p:txBody>
      </p:sp>
      <p:sp>
        <p:nvSpPr>
          <p:cNvPr id="9220" name="Rectangle 3">
            <a:extLst>
              <a:ext uri="{FF2B5EF4-FFF2-40B4-BE49-F238E27FC236}">
                <a16:creationId xmlns:a16="http://schemas.microsoft.com/office/drawing/2014/main" id="{4F0E06C0-8DBF-B6E4-2CF9-BE267044AD45}"/>
              </a:ext>
            </a:extLst>
          </p:cNvPr>
          <p:cNvSpPr>
            <a:spLocks noChangeArrowheads="1"/>
          </p:cNvSpPr>
          <p:nvPr/>
        </p:nvSpPr>
        <p:spPr bwMode="auto">
          <a:xfrm>
            <a:off x="4489450" y="2125663"/>
            <a:ext cx="394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There were three main Celtic groups:</a:t>
            </a:r>
          </a:p>
        </p:txBody>
      </p:sp>
      <p:sp>
        <p:nvSpPr>
          <p:cNvPr id="5" name="Rectangle 4">
            <a:extLst>
              <a:ext uri="{FF2B5EF4-FFF2-40B4-BE49-F238E27FC236}">
                <a16:creationId xmlns:a16="http://schemas.microsoft.com/office/drawing/2014/main" id="{A080AE97-7AA2-802C-B87B-427222C28497}"/>
              </a:ext>
            </a:extLst>
          </p:cNvPr>
          <p:cNvSpPr/>
          <p:nvPr/>
        </p:nvSpPr>
        <p:spPr>
          <a:xfrm>
            <a:off x="4556125" y="2551113"/>
            <a:ext cx="3816350" cy="45402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a:t>
            </a:r>
            <a:r>
              <a:rPr lang="en-GB" dirty="0" err="1">
                <a:solidFill>
                  <a:schemeClr val="tx1"/>
                </a:solidFill>
              </a:rPr>
              <a:t>Gauls</a:t>
            </a:r>
            <a:endParaRPr lang="en-GB" dirty="0">
              <a:solidFill>
                <a:schemeClr val="tx1"/>
              </a:solidFill>
            </a:endParaRPr>
          </a:p>
          <a:p>
            <a:pPr algn="ctr" eaLnBrk="1" fontAlgn="auto" hangingPunct="1">
              <a:spcBef>
                <a:spcPts val="0"/>
              </a:spcBef>
              <a:spcAft>
                <a:spcPts val="0"/>
              </a:spcAft>
              <a:defRPr/>
            </a:pPr>
            <a:endParaRPr lang="en-GB" dirty="0">
              <a:solidFill>
                <a:schemeClr val="tx1"/>
              </a:solidFill>
            </a:endParaRPr>
          </a:p>
        </p:txBody>
      </p:sp>
      <p:sp>
        <p:nvSpPr>
          <p:cNvPr id="6" name="Rectangle 5">
            <a:extLst>
              <a:ext uri="{FF2B5EF4-FFF2-40B4-BE49-F238E27FC236}">
                <a16:creationId xmlns:a16="http://schemas.microsoft.com/office/drawing/2014/main" id="{935A46F8-02C4-835B-5CE7-46049BB5F7EA}"/>
              </a:ext>
            </a:extLst>
          </p:cNvPr>
          <p:cNvSpPr/>
          <p:nvPr/>
        </p:nvSpPr>
        <p:spPr>
          <a:xfrm>
            <a:off x="4556125" y="3105150"/>
            <a:ext cx="3816350" cy="455613"/>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Britons</a:t>
            </a:r>
          </a:p>
          <a:p>
            <a:pPr algn="ctr" eaLnBrk="1" fontAlgn="auto" hangingPunct="1">
              <a:spcBef>
                <a:spcPts val="0"/>
              </a:spcBef>
              <a:spcAft>
                <a:spcPts val="0"/>
              </a:spcAft>
              <a:defRPr/>
            </a:pPr>
            <a:endParaRPr lang="en-GB" dirty="0">
              <a:solidFill>
                <a:schemeClr val="tx1"/>
              </a:solidFill>
            </a:endParaRPr>
          </a:p>
        </p:txBody>
      </p:sp>
      <p:sp>
        <p:nvSpPr>
          <p:cNvPr id="7" name="Rectangle 6">
            <a:extLst>
              <a:ext uri="{FF2B5EF4-FFF2-40B4-BE49-F238E27FC236}">
                <a16:creationId xmlns:a16="http://schemas.microsoft.com/office/drawing/2014/main" id="{C6327B14-B0D4-3D87-2463-BBAAD1243990}"/>
              </a:ext>
            </a:extLst>
          </p:cNvPr>
          <p:cNvSpPr/>
          <p:nvPr/>
        </p:nvSpPr>
        <p:spPr>
          <a:xfrm>
            <a:off x="4556125" y="3663950"/>
            <a:ext cx="3816350" cy="45402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Gaels</a:t>
            </a:r>
          </a:p>
          <a:p>
            <a:pPr algn="ctr" eaLnBrk="1" fontAlgn="auto" hangingPunct="1">
              <a:spcBef>
                <a:spcPts val="0"/>
              </a:spcBef>
              <a:spcAft>
                <a:spcPts val="0"/>
              </a:spcAft>
              <a:defRPr/>
            </a:pPr>
            <a:endParaRPr lang="en-GB" dirty="0">
              <a:solidFill>
                <a:schemeClr val="tx1"/>
              </a:solidFill>
            </a:endParaRPr>
          </a:p>
        </p:txBody>
      </p:sp>
      <p:grpSp>
        <p:nvGrpSpPr>
          <p:cNvPr id="9224" name="Group 11">
            <a:extLst>
              <a:ext uri="{FF2B5EF4-FFF2-40B4-BE49-F238E27FC236}">
                <a16:creationId xmlns:a16="http://schemas.microsoft.com/office/drawing/2014/main" id="{55AD12B4-B43A-A79B-DFE2-F31C564B475D}"/>
              </a:ext>
            </a:extLst>
          </p:cNvPr>
          <p:cNvGrpSpPr>
            <a:grpSpLocks/>
          </p:cNvGrpSpPr>
          <p:nvPr/>
        </p:nvGrpSpPr>
        <p:grpSpPr bwMode="auto">
          <a:xfrm>
            <a:off x="755650" y="2203450"/>
            <a:ext cx="3598863" cy="1914525"/>
            <a:chOff x="4779818" y="2052448"/>
            <a:chExt cx="7437823" cy="4040377"/>
          </a:xfrm>
        </p:grpSpPr>
        <p:sp>
          <p:nvSpPr>
            <p:cNvPr id="9" name="Rectangle 8">
              <a:extLst>
                <a:ext uri="{FF2B5EF4-FFF2-40B4-BE49-F238E27FC236}">
                  <a16:creationId xmlns:a16="http://schemas.microsoft.com/office/drawing/2014/main" id="{9EAE4797-6885-C35C-8702-4349E6C7B45F}"/>
                </a:ext>
              </a:extLst>
            </p:cNvPr>
            <p:cNvSpPr/>
            <p:nvPr/>
          </p:nvSpPr>
          <p:spPr>
            <a:xfrm>
              <a:off x="4779818" y="2052448"/>
              <a:ext cx="7437823" cy="40403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endParaRPr lang="en-GB" dirty="0">
                <a:solidFill>
                  <a:schemeClr val="tx1"/>
                </a:solidFill>
              </a:endParaRPr>
            </a:p>
          </p:txBody>
        </p:sp>
        <p:pic>
          <p:nvPicPr>
            <p:cNvPr id="9227" name="Picture 7">
              <a:extLst>
                <a:ext uri="{FF2B5EF4-FFF2-40B4-BE49-F238E27FC236}">
                  <a16:creationId xmlns:a16="http://schemas.microsoft.com/office/drawing/2014/main" id="{37DD6C43-09A2-E870-D662-8F8321C4A40F}"/>
                </a:ext>
              </a:extLst>
            </p:cNvPr>
            <p:cNvPicPr>
              <a:picLocks noChangeAspect="1"/>
            </p:cNvPicPr>
            <p:nvPr/>
          </p:nvPicPr>
          <p:blipFill>
            <a:blip r:embed="rId2">
              <a:extLst>
                <a:ext uri="{28A0092B-C50C-407E-A947-70E740481C1C}">
                  <a14:useLocalDpi xmlns:a14="http://schemas.microsoft.com/office/drawing/2010/main" val="0"/>
                </a:ext>
              </a:extLst>
            </a:blip>
            <a:srcRect b="43739"/>
            <a:stretch>
              <a:fillRect/>
            </a:stretch>
          </p:blipFill>
          <p:spPr bwMode="auto">
            <a:xfrm>
              <a:off x="6586208" y="2095085"/>
              <a:ext cx="3956653" cy="396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325EA243-CCC9-E30D-6CEA-87E5196691ED}"/>
              </a:ext>
            </a:extLst>
          </p:cNvPr>
          <p:cNvSpPr/>
          <p:nvPr/>
        </p:nvSpPr>
        <p:spPr>
          <a:xfrm>
            <a:off x="746125" y="4376738"/>
            <a:ext cx="7642225" cy="1716087"/>
          </a:xfrm>
          <a:prstGeom prst="rect">
            <a:avLst/>
          </a:prstGeom>
          <a:solidFill>
            <a:srgbClr val="618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solidFill>
                  <a:schemeClr val="tx1"/>
                </a:solidFill>
              </a:rPr>
              <a:t>Famous Queen Boudicca:</a:t>
            </a:r>
          </a:p>
          <a:p>
            <a:pPr eaLnBrk="1" fontAlgn="auto" hangingPunct="1">
              <a:spcBef>
                <a:spcPts val="0"/>
              </a:spcBef>
              <a:spcAft>
                <a:spcPts val="0"/>
              </a:spcAft>
              <a:defRPr/>
            </a:pPr>
            <a:r>
              <a:rPr lang="en-GB" dirty="0">
                <a:solidFill>
                  <a:schemeClr val="tx1"/>
                </a:solidFill>
              </a:rPr>
              <a:t>Boudicca was queen of the Iceni tribe. She was described as tall with thick, red hair, and wore a bright tunic and a cape pinned with a brooch. She brandished her sword as she rode a chariot, and she hated the Romans.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1DDE8B-5B25-C2EF-05E8-75789E5B09F9}"/>
              </a:ext>
            </a:extLst>
          </p:cNvPr>
          <p:cNvSpPr/>
          <p:nvPr/>
        </p:nvSpPr>
        <p:spPr>
          <a:xfrm>
            <a:off x="746125" y="4197350"/>
            <a:ext cx="3825875" cy="1895475"/>
          </a:xfrm>
          <a:prstGeom prst="rect">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p:txBody>
      </p:sp>
      <p:sp>
        <p:nvSpPr>
          <p:cNvPr id="9" name="Rectangle 8">
            <a:extLst>
              <a:ext uri="{FF2B5EF4-FFF2-40B4-BE49-F238E27FC236}">
                <a16:creationId xmlns:a16="http://schemas.microsoft.com/office/drawing/2014/main" id="{49CB92EC-0734-A7C4-786F-626AED91110B}"/>
              </a:ext>
            </a:extLst>
          </p:cNvPr>
          <p:cNvSpPr/>
          <p:nvPr/>
        </p:nvSpPr>
        <p:spPr>
          <a:xfrm>
            <a:off x="4860925" y="1473200"/>
            <a:ext cx="3527425" cy="46196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endParaRPr lang="en-GB" dirty="0">
              <a:solidFill>
                <a:schemeClr val="tx1"/>
              </a:solidFill>
            </a:endParaRPr>
          </a:p>
        </p:txBody>
      </p:sp>
      <p:sp>
        <p:nvSpPr>
          <p:cNvPr id="10244" name="Title 1">
            <a:extLst>
              <a:ext uri="{FF2B5EF4-FFF2-40B4-BE49-F238E27FC236}">
                <a16:creationId xmlns:a16="http://schemas.microsoft.com/office/drawing/2014/main" id="{70E5C17A-77CD-A9C6-831B-4BB3E6DE2A9F}"/>
              </a:ext>
            </a:extLst>
          </p:cNvPr>
          <p:cNvSpPr>
            <a:spLocks noGrp="1"/>
          </p:cNvSpPr>
          <p:nvPr>
            <p:ph type="title"/>
          </p:nvPr>
        </p:nvSpPr>
        <p:spPr>
          <a:xfrm>
            <a:off x="457200" y="479425"/>
            <a:ext cx="8220075" cy="993775"/>
          </a:xfrm>
        </p:spPr>
        <p:txBody>
          <a:bodyPr/>
          <a:lstStyle/>
          <a:p>
            <a:pPr eaLnBrk="1" hangingPunct="1"/>
            <a:r>
              <a:rPr lang="en-GB" altLang="en-US"/>
              <a:t>Iron Age Celts</a:t>
            </a:r>
          </a:p>
        </p:txBody>
      </p:sp>
      <p:pic>
        <p:nvPicPr>
          <p:cNvPr id="4" name="Content Placeholder 3">
            <a:extLst>
              <a:ext uri="{FF2B5EF4-FFF2-40B4-BE49-F238E27FC236}">
                <a16:creationId xmlns:a16="http://schemas.microsoft.com/office/drawing/2014/main" id="{167B23AB-2B6A-18BC-895D-F9B08E7643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flipH="1">
            <a:off x="5476010" y="2441863"/>
            <a:ext cx="402478" cy="2882034"/>
          </a:xfrm>
        </p:spPr>
      </p:pic>
      <p:pic>
        <p:nvPicPr>
          <p:cNvPr id="10246" name="Picture 4">
            <a:extLst>
              <a:ext uri="{FF2B5EF4-FFF2-40B4-BE49-F238E27FC236}">
                <a16:creationId xmlns:a16="http://schemas.microsoft.com/office/drawing/2014/main" id="{50C5D858-DE72-084A-5B99-176D9E7504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1990725"/>
            <a:ext cx="61277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a:extLst>
              <a:ext uri="{FF2B5EF4-FFF2-40B4-BE49-F238E27FC236}">
                <a16:creationId xmlns:a16="http://schemas.microsoft.com/office/drawing/2014/main" id="{850D54DE-7017-41A3-1F8D-C7B36AB2FA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8688" y="2486025"/>
            <a:ext cx="5286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26ECFC7-3940-41D6-C972-F5EC208A3093}"/>
              </a:ext>
            </a:extLst>
          </p:cNvPr>
          <p:cNvSpPr/>
          <p:nvPr/>
        </p:nvSpPr>
        <p:spPr>
          <a:xfrm>
            <a:off x="771525" y="1473200"/>
            <a:ext cx="3816350" cy="2379663"/>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Iron Age Celts are called this because they discovered iron and became great craftsmen who created weapons and household objects from this new metal. Before that, bronze was the main metal that items were made from.</a:t>
            </a:r>
          </a:p>
          <a:p>
            <a:pPr algn="ctr" eaLnBrk="1" fontAlgn="auto" hangingPunct="1">
              <a:spcBef>
                <a:spcPts val="0"/>
              </a:spcBef>
              <a:spcAft>
                <a:spcPts val="0"/>
              </a:spcAft>
              <a:defRPr/>
            </a:pPr>
            <a:endParaRPr lang="en-GB" dirty="0">
              <a:solidFill>
                <a:schemeClr val="tx1"/>
              </a:solidFill>
            </a:endParaRPr>
          </a:p>
        </p:txBody>
      </p:sp>
      <p:pic>
        <p:nvPicPr>
          <p:cNvPr id="10249" name="Picture 11">
            <a:extLst>
              <a:ext uri="{FF2B5EF4-FFF2-40B4-BE49-F238E27FC236}">
                <a16:creationId xmlns:a16="http://schemas.microsoft.com/office/drawing/2014/main" id="{9E1E29CB-BB69-A623-00E3-C697C995E6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4302125"/>
            <a:ext cx="7969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a:extLst>
              <a:ext uri="{FF2B5EF4-FFF2-40B4-BE49-F238E27FC236}">
                <a16:creationId xmlns:a16="http://schemas.microsoft.com/office/drawing/2014/main" id="{003B7226-578C-2BA3-53E4-0197BC2AB270}"/>
              </a:ext>
            </a:extLst>
          </p:cNvPr>
          <p:cNvPicPr>
            <a:picLocks noChangeAspect="1"/>
          </p:cNvPicPr>
          <p:nvPr/>
        </p:nvPicPr>
        <p:blipFill>
          <a:blip r:embed="rId6">
            <a:extLst>
              <a:ext uri="{28A0092B-C50C-407E-A947-70E740481C1C}">
                <a14:useLocalDpi xmlns:a14="http://schemas.microsoft.com/office/drawing/2010/main" val="0"/>
              </a:ext>
            </a:extLst>
          </a:blip>
          <a:srcRect b="47601"/>
          <a:stretch>
            <a:fillRect/>
          </a:stretch>
        </p:blipFill>
        <p:spPr bwMode="auto">
          <a:xfrm>
            <a:off x="3300413" y="4302125"/>
            <a:ext cx="749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749EF9E-2C1E-F511-A530-42F70B46E5BB}"/>
              </a:ext>
            </a:extLst>
          </p:cNvPr>
          <p:cNvSpPr>
            <a:spLocks noGrp="1"/>
          </p:cNvSpPr>
          <p:nvPr>
            <p:ph type="title"/>
          </p:nvPr>
        </p:nvSpPr>
        <p:spPr>
          <a:xfrm>
            <a:off x="457200" y="479425"/>
            <a:ext cx="8220075" cy="993775"/>
          </a:xfrm>
        </p:spPr>
        <p:txBody>
          <a:bodyPr/>
          <a:lstStyle/>
          <a:p>
            <a:pPr eaLnBrk="1" hangingPunct="1"/>
            <a:r>
              <a:rPr lang="en-GB" altLang="en-US"/>
              <a:t>Warriors</a:t>
            </a:r>
          </a:p>
        </p:txBody>
      </p:sp>
      <p:pic>
        <p:nvPicPr>
          <p:cNvPr id="4" name="Content Placeholder 3">
            <a:extLst>
              <a:ext uri="{FF2B5EF4-FFF2-40B4-BE49-F238E27FC236}">
                <a16:creationId xmlns:a16="http://schemas.microsoft.com/office/drawing/2014/main" id="{125B260C-D185-A294-6CC2-69F278C7BF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1673" y="3592577"/>
            <a:ext cx="3871123" cy="2500248"/>
          </a:xfrm>
        </p:spPr>
      </p:pic>
      <p:sp>
        <p:nvSpPr>
          <p:cNvPr id="6" name="Rectangle 5">
            <a:extLst>
              <a:ext uri="{FF2B5EF4-FFF2-40B4-BE49-F238E27FC236}">
                <a16:creationId xmlns:a16="http://schemas.microsoft.com/office/drawing/2014/main" id="{4A3B28FC-0A4B-1BE1-4F94-84D40F200CAA}"/>
              </a:ext>
            </a:extLst>
          </p:cNvPr>
          <p:cNvSpPr/>
          <p:nvPr/>
        </p:nvSpPr>
        <p:spPr>
          <a:xfrm>
            <a:off x="755650" y="1335088"/>
            <a:ext cx="7632700" cy="1003300"/>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Celts were fierce warriors. They did not wear armour and instead often fought naked, and painted their bodies with blue patterns to frighten their enemies. This paint was called </a:t>
            </a:r>
            <a:r>
              <a:rPr lang="en-GB" i="1" dirty="0" err="1">
                <a:solidFill>
                  <a:schemeClr val="tx1"/>
                </a:solidFill>
              </a:rPr>
              <a:t>woad</a:t>
            </a:r>
            <a:r>
              <a:rPr lang="en-GB" i="1" dirty="0">
                <a:solidFill>
                  <a:schemeClr val="tx1"/>
                </a:solidFill>
              </a:rPr>
              <a:t>. </a:t>
            </a:r>
          </a:p>
          <a:p>
            <a:pPr algn="ctr" eaLnBrk="1" fontAlgn="auto" hangingPunct="1">
              <a:spcBef>
                <a:spcPts val="0"/>
              </a:spcBef>
              <a:spcAft>
                <a:spcPts val="0"/>
              </a:spcAft>
              <a:defRPr/>
            </a:pPr>
            <a:endParaRPr lang="en-GB" dirty="0">
              <a:solidFill>
                <a:schemeClr val="tx1"/>
              </a:solidFill>
            </a:endParaRPr>
          </a:p>
        </p:txBody>
      </p:sp>
      <p:sp>
        <p:nvSpPr>
          <p:cNvPr id="7" name="Rectangle 6">
            <a:extLst>
              <a:ext uri="{FF2B5EF4-FFF2-40B4-BE49-F238E27FC236}">
                <a16:creationId xmlns:a16="http://schemas.microsoft.com/office/drawing/2014/main" id="{F9ADFD6D-8C23-5FD7-093B-E7CBC13B8CE7}"/>
              </a:ext>
            </a:extLst>
          </p:cNvPr>
          <p:cNvSpPr/>
          <p:nvPr/>
        </p:nvSpPr>
        <p:spPr>
          <a:xfrm>
            <a:off x="755650" y="2498725"/>
            <a:ext cx="7632700" cy="10033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They had large shields covered in animal hide, and held long spears made from iron, which they swung around their heads. They also fought with spears and daggers.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E0059-95D8-CF7D-B1B0-F946E766BBED}"/>
              </a:ext>
            </a:extLst>
          </p:cNvPr>
          <p:cNvSpPr/>
          <p:nvPr/>
        </p:nvSpPr>
        <p:spPr>
          <a:xfrm>
            <a:off x="755650" y="1325563"/>
            <a:ext cx="7632700" cy="10033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The Celts lived in roundhouses. These were made from wattle and daub – a mixture of straw, wood and mud. </a:t>
            </a:r>
          </a:p>
        </p:txBody>
      </p:sp>
      <p:sp>
        <p:nvSpPr>
          <p:cNvPr id="12291" name="Title 1">
            <a:extLst>
              <a:ext uri="{FF2B5EF4-FFF2-40B4-BE49-F238E27FC236}">
                <a16:creationId xmlns:a16="http://schemas.microsoft.com/office/drawing/2014/main" id="{A139E47A-9C40-F490-B10E-912B1D97A12C}"/>
              </a:ext>
            </a:extLst>
          </p:cNvPr>
          <p:cNvSpPr>
            <a:spLocks noGrp="1"/>
          </p:cNvSpPr>
          <p:nvPr>
            <p:ph type="title"/>
          </p:nvPr>
        </p:nvSpPr>
        <p:spPr>
          <a:xfrm>
            <a:off x="457200" y="479425"/>
            <a:ext cx="8220075" cy="993775"/>
          </a:xfrm>
        </p:spPr>
        <p:txBody>
          <a:bodyPr/>
          <a:lstStyle/>
          <a:p>
            <a:pPr eaLnBrk="1" hangingPunct="1"/>
            <a:r>
              <a:rPr lang="en-GB" altLang="en-US"/>
              <a:t>Homes</a:t>
            </a:r>
          </a:p>
        </p:txBody>
      </p:sp>
      <p:pic>
        <p:nvPicPr>
          <p:cNvPr id="4" name="Content Placeholder 3">
            <a:extLst>
              <a:ext uri="{FF2B5EF4-FFF2-40B4-BE49-F238E27FC236}">
                <a16:creationId xmlns:a16="http://schemas.microsoft.com/office/drawing/2014/main" id="{2E51B509-6304-82D5-49EC-1D0B49959F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598" y="2566555"/>
            <a:ext cx="2593533" cy="1946852"/>
          </a:xfrm>
        </p:spPr>
      </p:pic>
      <p:pic>
        <p:nvPicPr>
          <p:cNvPr id="5" name="Content Placeholder 3">
            <a:extLst>
              <a:ext uri="{FF2B5EF4-FFF2-40B4-BE49-F238E27FC236}">
                <a16:creationId xmlns:a16="http://schemas.microsoft.com/office/drawing/2014/main" id="{7D548131-0F78-3D88-3400-E6F7FB6DC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98" y="3183947"/>
            <a:ext cx="4032250" cy="3026834"/>
          </a:xfrm>
          <a:prstGeom prst="roundRect">
            <a:avLst>
              <a:gd name="adj" fmla="val 2585"/>
            </a:avLst>
          </a:prstGeom>
          <a:noFill/>
          <a:ln w="25400">
            <a:noFill/>
          </a:ln>
        </p:spPr>
      </p:pic>
      <p:sp>
        <p:nvSpPr>
          <p:cNvPr id="12294" name="Rectangle 9">
            <a:extLst>
              <a:ext uri="{FF2B5EF4-FFF2-40B4-BE49-F238E27FC236}">
                <a16:creationId xmlns:a16="http://schemas.microsoft.com/office/drawing/2014/main" id="{0C100EC0-CA37-EEE2-0E49-D60B0C5D9C01}"/>
              </a:ext>
            </a:extLst>
          </p:cNvPr>
          <p:cNvSpPr>
            <a:spLocks noChangeArrowheads="1"/>
          </p:cNvSpPr>
          <p:nvPr/>
        </p:nvSpPr>
        <p:spPr bwMode="auto">
          <a:xfrm>
            <a:off x="2868613" y="2544763"/>
            <a:ext cx="55197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There would be a fire in the middle of the house, which was one large room, and the smoke escaped    </a:t>
            </a:r>
          </a:p>
          <a:p>
            <a:pPr eaLnBrk="1" hangingPunct="1">
              <a:lnSpc>
                <a:spcPct val="100000"/>
              </a:lnSpc>
              <a:spcBef>
                <a:spcPct val="0"/>
              </a:spcBef>
              <a:buFontTx/>
              <a:buNone/>
            </a:pPr>
            <a:r>
              <a:rPr lang="en-GB" altLang="en-US">
                <a:solidFill>
                  <a:schemeClr val="tx1"/>
                </a:solidFill>
              </a:rPr>
              <a:t>    from a small hole in the roof. There were no     </a:t>
            </a:r>
          </a:p>
          <a:p>
            <a:pPr eaLnBrk="1" hangingPunct="1">
              <a:lnSpc>
                <a:spcPct val="100000"/>
              </a:lnSpc>
              <a:spcBef>
                <a:spcPct val="0"/>
              </a:spcBef>
              <a:buFontTx/>
              <a:buNone/>
            </a:pPr>
            <a:r>
              <a:rPr lang="en-GB" altLang="en-US">
                <a:solidFill>
                  <a:schemeClr val="tx1"/>
                </a:solidFill>
              </a:rPr>
              <a:t>      windows, as they needed to keep the heat in. </a:t>
            </a:r>
          </a:p>
          <a:p>
            <a:pPr eaLnBrk="1" hangingPunct="1">
              <a:lnSpc>
                <a:spcPct val="100000"/>
              </a:lnSpc>
              <a:spcBef>
                <a:spcPct val="0"/>
              </a:spcBef>
              <a:buFontTx/>
              <a:buNone/>
            </a:pPr>
            <a:r>
              <a:rPr lang="en-GB" altLang="en-US">
                <a:solidFill>
                  <a:schemeClr val="tx1"/>
                </a:solidFill>
              </a:rPr>
              <a:t>           The roof was made from straw thatch. </a:t>
            </a:r>
          </a:p>
        </p:txBody>
      </p:sp>
      <p:sp>
        <p:nvSpPr>
          <p:cNvPr id="11" name="Rectangle 10">
            <a:extLst>
              <a:ext uri="{FF2B5EF4-FFF2-40B4-BE49-F238E27FC236}">
                <a16:creationId xmlns:a16="http://schemas.microsoft.com/office/drawing/2014/main" id="{DBE32EF2-6191-AF52-3B4E-F2796DB4D50F}"/>
              </a:ext>
            </a:extLst>
          </p:cNvPr>
          <p:cNvSpPr/>
          <p:nvPr/>
        </p:nvSpPr>
        <p:spPr>
          <a:xfrm>
            <a:off x="4946650" y="4235450"/>
            <a:ext cx="3436938" cy="185737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Houses were often built near each other on top of hills which were called </a:t>
            </a:r>
            <a:r>
              <a:rPr lang="en-GB" i="1" dirty="0">
                <a:solidFill>
                  <a:schemeClr val="tx1"/>
                </a:solidFill>
              </a:rPr>
              <a:t>hillforts. </a:t>
            </a:r>
            <a:r>
              <a:rPr lang="en-GB" dirty="0">
                <a:solidFill>
                  <a:schemeClr val="tx1"/>
                </a:solidFill>
              </a:rPr>
              <a:t>This was for security and to help defend their territories.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C52CEE-A80E-7574-201F-CD61874B78DB}"/>
              </a:ext>
            </a:extLst>
          </p:cNvPr>
          <p:cNvSpPr>
            <a:spLocks noGrp="1"/>
          </p:cNvSpPr>
          <p:nvPr>
            <p:ph type="title"/>
          </p:nvPr>
        </p:nvSpPr>
        <p:spPr>
          <a:xfrm>
            <a:off x="457200" y="479425"/>
            <a:ext cx="8220075" cy="993775"/>
          </a:xfrm>
        </p:spPr>
        <p:txBody>
          <a:bodyPr/>
          <a:lstStyle/>
          <a:p>
            <a:pPr eaLnBrk="1" hangingPunct="1"/>
            <a:r>
              <a:rPr lang="en-GB" altLang="en-US"/>
              <a:t>Livelihood and Food</a:t>
            </a:r>
          </a:p>
        </p:txBody>
      </p:sp>
      <p:pic>
        <p:nvPicPr>
          <p:cNvPr id="4" name="Content Placeholder 3">
            <a:extLst>
              <a:ext uri="{FF2B5EF4-FFF2-40B4-BE49-F238E27FC236}">
                <a16:creationId xmlns:a16="http://schemas.microsoft.com/office/drawing/2014/main" id="{36A1683A-F1AB-20BA-53C0-651F7146F1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6109" y="3459176"/>
            <a:ext cx="2491781" cy="2633649"/>
          </a:xfrm>
        </p:spPr>
      </p:pic>
      <p:sp>
        <p:nvSpPr>
          <p:cNvPr id="5" name="Rectangle 4">
            <a:extLst>
              <a:ext uri="{FF2B5EF4-FFF2-40B4-BE49-F238E27FC236}">
                <a16:creationId xmlns:a16="http://schemas.microsoft.com/office/drawing/2014/main" id="{3BF626A9-B300-65E5-7705-BD1A60B9B09D}"/>
              </a:ext>
            </a:extLst>
          </p:cNvPr>
          <p:cNvSpPr/>
          <p:nvPr/>
        </p:nvSpPr>
        <p:spPr>
          <a:xfrm>
            <a:off x="755650" y="1335088"/>
            <a:ext cx="7632700" cy="1003300"/>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Celts were mainly farmers. They grew corn, gathered berries, nuts, plants and hunted animals. They ate deer, bear, wild boar and fish. They collected honey and eggs. </a:t>
            </a:r>
          </a:p>
          <a:p>
            <a:pPr algn="ctr" eaLnBrk="1" fontAlgn="auto" hangingPunct="1">
              <a:spcBef>
                <a:spcPts val="0"/>
              </a:spcBef>
              <a:spcAft>
                <a:spcPts val="0"/>
              </a:spcAft>
              <a:defRPr/>
            </a:pPr>
            <a:endParaRPr lang="en-GB" dirty="0">
              <a:solidFill>
                <a:schemeClr val="tx1"/>
              </a:solidFill>
            </a:endParaRPr>
          </a:p>
        </p:txBody>
      </p:sp>
      <p:sp>
        <p:nvSpPr>
          <p:cNvPr id="6" name="Rectangle 5">
            <a:extLst>
              <a:ext uri="{FF2B5EF4-FFF2-40B4-BE49-F238E27FC236}">
                <a16:creationId xmlns:a16="http://schemas.microsoft.com/office/drawing/2014/main" id="{BCEE485D-86D8-0731-2F80-BCED7DA774D5}"/>
              </a:ext>
            </a:extLst>
          </p:cNvPr>
          <p:cNvSpPr/>
          <p:nvPr/>
        </p:nvSpPr>
        <p:spPr>
          <a:xfrm>
            <a:off x="755650" y="2498725"/>
            <a:ext cx="7632700" cy="8159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They kept cows, pigs, goats and sheep. A farmer had to be ready to defend his land and fight when he had to!</a:t>
            </a: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A10DAE-3686-33EC-65E3-2D1783181DFC}"/>
              </a:ext>
            </a:extLst>
          </p:cNvPr>
          <p:cNvSpPr/>
          <p:nvPr/>
        </p:nvSpPr>
        <p:spPr>
          <a:xfrm>
            <a:off x="4816475" y="2498725"/>
            <a:ext cx="3567113" cy="3594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p:txBody>
      </p:sp>
      <p:sp>
        <p:nvSpPr>
          <p:cNvPr id="10" name="Rectangle 9">
            <a:extLst>
              <a:ext uri="{FF2B5EF4-FFF2-40B4-BE49-F238E27FC236}">
                <a16:creationId xmlns:a16="http://schemas.microsoft.com/office/drawing/2014/main" id="{1074C3F5-846A-CA0D-F14F-C1FEA26CE91F}"/>
              </a:ext>
            </a:extLst>
          </p:cNvPr>
          <p:cNvSpPr/>
          <p:nvPr/>
        </p:nvSpPr>
        <p:spPr>
          <a:xfrm>
            <a:off x="4816475" y="5130800"/>
            <a:ext cx="3567113" cy="96202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The men wore T-shaped tunics with a belt and trousers.</a:t>
            </a:r>
          </a:p>
        </p:txBody>
      </p:sp>
      <p:sp>
        <p:nvSpPr>
          <p:cNvPr id="7" name="Rectangle 6">
            <a:extLst>
              <a:ext uri="{FF2B5EF4-FFF2-40B4-BE49-F238E27FC236}">
                <a16:creationId xmlns:a16="http://schemas.microsoft.com/office/drawing/2014/main" id="{DBD4F8C2-D481-58B8-B2D7-C1A433D8429F}"/>
              </a:ext>
            </a:extLst>
          </p:cNvPr>
          <p:cNvSpPr/>
          <p:nvPr/>
        </p:nvSpPr>
        <p:spPr>
          <a:xfrm>
            <a:off x="755650" y="2498725"/>
            <a:ext cx="3567113" cy="3594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p:txBody>
      </p:sp>
      <p:sp>
        <p:nvSpPr>
          <p:cNvPr id="14341" name="Title 1">
            <a:extLst>
              <a:ext uri="{FF2B5EF4-FFF2-40B4-BE49-F238E27FC236}">
                <a16:creationId xmlns:a16="http://schemas.microsoft.com/office/drawing/2014/main" id="{5F785711-F6B4-85B2-604E-DB9B06FD51E7}"/>
              </a:ext>
            </a:extLst>
          </p:cNvPr>
          <p:cNvSpPr>
            <a:spLocks noGrp="1"/>
          </p:cNvSpPr>
          <p:nvPr>
            <p:ph type="title"/>
          </p:nvPr>
        </p:nvSpPr>
        <p:spPr>
          <a:xfrm>
            <a:off x="457200" y="479425"/>
            <a:ext cx="8220075" cy="993775"/>
          </a:xfrm>
        </p:spPr>
        <p:txBody>
          <a:bodyPr/>
          <a:lstStyle/>
          <a:p>
            <a:pPr eaLnBrk="1" hangingPunct="1"/>
            <a:r>
              <a:rPr lang="en-GB" altLang="en-US"/>
              <a:t>Clothes</a:t>
            </a:r>
          </a:p>
        </p:txBody>
      </p:sp>
      <p:pic>
        <p:nvPicPr>
          <p:cNvPr id="4" name="Content Placeholder 3">
            <a:extLst>
              <a:ext uri="{FF2B5EF4-FFF2-40B4-BE49-F238E27FC236}">
                <a16:creationId xmlns:a16="http://schemas.microsoft.com/office/drawing/2014/main" id="{E5CC4B4C-BA6F-7748-C8B1-457005CD63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675"/>
          <a:stretch/>
        </p:blipFill>
        <p:spPr>
          <a:xfrm>
            <a:off x="5866960" y="2683402"/>
            <a:ext cx="1510585" cy="2447970"/>
          </a:xfrm>
        </p:spPr>
      </p:pic>
      <p:pic>
        <p:nvPicPr>
          <p:cNvPr id="14343" name="Picture 4">
            <a:extLst>
              <a:ext uri="{FF2B5EF4-FFF2-40B4-BE49-F238E27FC236}">
                <a16:creationId xmlns:a16="http://schemas.microsoft.com/office/drawing/2014/main" id="{0CFCDE09-57DA-B0BD-5663-CB8239C5D89F}"/>
              </a:ext>
            </a:extLst>
          </p:cNvPr>
          <p:cNvPicPr>
            <a:picLocks noChangeAspect="1"/>
          </p:cNvPicPr>
          <p:nvPr/>
        </p:nvPicPr>
        <p:blipFill>
          <a:blip r:embed="rId3">
            <a:extLst>
              <a:ext uri="{28A0092B-C50C-407E-A947-70E740481C1C}">
                <a14:useLocalDpi xmlns:a14="http://schemas.microsoft.com/office/drawing/2010/main" val="0"/>
              </a:ext>
            </a:extLst>
          </a:blip>
          <a:srcRect b="28981"/>
          <a:stretch>
            <a:fillRect/>
          </a:stretch>
        </p:blipFill>
        <p:spPr bwMode="auto">
          <a:xfrm>
            <a:off x="1641475" y="2649538"/>
            <a:ext cx="179546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5">
            <a:extLst>
              <a:ext uri="{FF2B5EF4-FFF2-40B4-BE49-F238E27FC236}">
                <a16:creationId xmlns:a16="http://schemas.microsoft.com/office/drawing/2014/main" id="{F314B1AD-EF22-C364-B064-8360D08CA99C}"/>
              </a:ext>
            </a:extLst>
          </p:cNvPr>
          <p:cNvSpPr>
            <a:spLocks noChangeArrowheads="1"/>
          </p:cNvSpPr>
          <p:nvPr/>
        </p:nvSpPr>
        <p:spPr bwMode="auto">
          <a:xfrm>
            <a:off x="750888" y="124142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Celts loved brightly coloured clothes. They wore woollen clothing which they dyed with natural dyes. They used the juice from berries and plants, and wove the wool using a loom. They used metal or bone needles to sew pieces together.</a:t>
            </a:r>
          </a:p>
        </p:txBody>
      </p:sp>
      <p:sp>
        <p:nvSpPr>
          <p:cNvPr id="8" name="Rectangle 7">
            <a:extLst>
              <a:ext uri="{FF2B5EF4-FFF2-40B4-BE49-F238E27FC236}">
                <a16:creationId xmlns:a16="http://schemas.microsoft.com/office/drawing/2014/main" id="{D9818EEC-3437-3B6D-93B2-382C27FC398B}"/>
              </a:ext>
            </a:extLst>
          </p:cNvPr>
          <p:cNvSpPr/>
          <p:nvPr/>
        </p:nvSpPr>
        <p:spPr>
          <a:xfrm>
            <a:off x="755650" y="5130800"/>
            <a:ext cx="3567113" cy="962025"/>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The women wore skirts or dresses to the floor, with a cloak pinned with a brooch.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4D648-625F-DE85-8622-A63F45F763DC}"/>
              </a:ext>
            </a:extLst>
          </p:cNvPr>
          <p:cNvSpPr/>
          <p:nvPr/>
        </p:nvSpPr>
        <p:spPr>
          <a:xfrm>
            <a:off x="755650" y="1563688"/>
            <a:ext cx="3306763" cy="3725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p:txBody>
      </p:sp>
      <p:sp>
        <p:nvSpPr>
          <p:cNvPr id="15363" name="Title 1">
            <a:extLst>
              <a:ext uri="{FF2B5EF4-FFF2-40B4-BE49-F238E27FC236}">
                <a16:creationId xmlns:a16="http://schemas.microsoft.com/office/drawing/2014/main" id="{335D6991-C26E-D6B6-4C2F-295C66387715}"/>
              </a:ext>
            </a:extLst>
          </p:cNvPr>
          <p:cNvSpPr>
            <a:spLocks noGrp="1"/>
          </p:cNvSpPr>
          <p:nvPr>
            <p:ph type="title"/>
          </p:nvPr>
        </p:nvSpPr>
        <p:spPr>
          <a:xfrm>
            <a:off x="457200" y="479425"/>
            <a:ext cx="8220075" cy="993775"/>
          </a:xfrm>
        </p:spPr>
        <p:txBody>
          <a:bodyPr/>
          <a:lstStyle/>
          <a:p>
            <a:pPr eaLnBrk="1" hangingPunct="1"/>
            <a:r>
              <a:rPr lang="en-GB" altLang="en-US"/>
              <a:t>Jewellery</a:t>
            </a:r>
          </a:p>
        </p:txBody>
      </p:sp>
      <p:pic>
        <p:nvPicPr>
          <p:cNvPr id="15364" name="Picture 4">
            <a:extLst>
              <a:ext uri="{FF2B5EF4-FFF2-40B4-BE49-F238E27FC236}">
                <a16:creationId xmlns:a16="http://schemas.microsoft.com/office/drawing/2014/main" id="{DABC54CA-F42F-7FE1-26B7-1FB6B67E2B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735138"/>
            <a:ext cx="161925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0C2DCF05-A440-8148-FBC0-079FA4485AD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80353" y="3426388"/>
            <a:ext cx="1766157" cy="1672461"/>
          </a:xfrm>
        </p:spPr>
      </p:pic>
      <p:sp>
        <p:nvSpPr>
          <p:cNvPr id="7" name="Rectangle 6">
            <a:extLst>
              <a:ext uri="{FF2B5EF4-FFF2-40B4-BE49-F238E27FC236}">
                <a16:creationId xmlns:a16="http://schemas.microsoft.com/office/drawing/2014/main" id="{E75F65DE-6B5A-012B-E135-BAF8035D4A5E}"/>
              </a:ext>
            </a:extLst>
          </p:cNvPr>
          <p:cNvSpPr/>
          <p:nvPr/>
        </p:nvSpPr>
        <p:spPr>
          <a:xfrm>
            <a:off x="4425950" y="1563688"/>
            <a:ext cx="3962400" cy="1106487"/>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The Celts liked their jewellery. Jewellery was made from bronze, gold, silver, coral and tin.</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p:txBody>
      </p:sp>
      <p:sp>
        <p:nvSpPr>
          <p:cNvPr id="8" name="Rectangle 7">
            <a:extLst>
              <a:ext uri="{FF2B5EF4-FFF2-40B4-BE49-F238E27FC236}">
                <a16:creationId xmlns:a16="http://schemas.microsoft.com/office/drawing/2014/main" id="{2375DE3F-9B87-3B52-572D-74BC5D167DA8}"/>
              </a:ext>
            </a:extLst>
          </p:cNvPr>
          <p:cNvSpPr/>
          <p:nvPr/>
        </p:nvSpPr>
        <p:spPr>
          <a:xfrm>
            <a:off x="4425950" y="3005138"/>
            <a:ext cx="3962400" cy="1106487"/>
          </a:xfrm>
          <a:prstGeom prst="rect">
            <a:avLst/>
          </a:prstGeom>
          <a:solidFill>
            <a:srgbClr val="618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The important people, like chieftains, would wear a gold </a:t>
            </a:r>
            <a:r>
              <a:rPr lang="en-GB" i="1" dirty="0" err="1">
                <a:solidFill>
                  <a:schemeClr val="tx1"/>
                </a:solidFill>
              </a:rPr>
              <a:t>torc</a:t>
            </a:r>
            <a:r>
              <a:rPr lang="en-GB" i="1" dirty="0">
                <a:solidFill>
                  <a:schemeClr val="tx1"/>
                </a:solidFill>
              </a:rPr>
              <a:t> </a:t>
            </a:r>
            <a:r>
              <a:rPr lang="en-GB" dirty="0">
                <a:solidFill>
                  <a:schemeClr val="tx1"/>
                </a:solidFill>
              </a:rPr>
              <a:t>which was a twisted neckband.</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p:txBody>
      </p:sp>
      <p:sp>
        <p:nvSpPr>
          <p:cNvPr id="10" name="Rectangle 9">
            <a:extLst>
              <a:ext uri="{FF2B5EF4-FFF2-40B4-BE49-F238E27FC236}">
                <a16:creationId xmlns:a16="http://schemas.microsoft.com/office/drawing/2014/main" id="{6CD76B2F-BBF7-4B42-47CA-ED82CF6E5120}"/>
              </a:ext>
            </a:extLst>
          </p:cNvPr>
          <p:cNvSpPr/>
          <p:nvPr/>
        </p:nvSpPr>
        <p:spPr>
          <a:xfrm>
            <a:off x="4425950" y="4445000"/>
            <a:ext cx="3962400" cy="844550"/>
          </a:xfrm>
          <a:prstGeom prst="rect">
            <a:avLst/>
          </a:prstGeom>
          <a:solidFill>
            <a:srgbClr val="B4D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Brooches were used to pin cloaks together.</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TotalTime>
  <Words>758</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 SemiBold</vt:lpstr>
      <vt:lpstr>Twinkl</vt:lpstr>
      <vt:lpstr>Arial</vt:lpstr>
      <vt:lpstr>Calibri</vt:lpstr>
      <vt:lpstr>Office Theme</vt:lpstr>
      <vt:lpstr>PowerPoint Presentation</vt:lpstr>
      <vt:lpstr>Who Were the Celts?</vt:lpstr>
      <vt:lpstr>Tribes</vt:lpstr>
      <vt:lpstr>Iron Age Celts</vt:lpstr>
      <vt:lpstr>Warriors</vt:lpstr>
      <vt:lpstr>Homes</vt:lpstr>
      <vt:lpstr>Livelihood and Food</vt:lpstr>
      <vt:lpstr>Clothes</vt:lpstr>
      <vt:lpstr>Jewellery</vt:lpstr>
      <vt:lpstr>Religion</vt:lpstr>
      <vt:lpstr>Roman Invasion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Ryan Norgrove</cp:lastModifiedBy>
  <cp:revision>123</cp:revision>
  <dcterms:created xsi:type="dcterms:W3CDTF">2014-10-01T16:09:27Z</dcterms:created>
  <dcterms:modified xsi:type="dcterms:W3CDTF">2024-10-17T07:34:15Z</dcterms:modified>
</cp:coreProperties>
</file>