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4" r:id="rId2"/>
    <p:sldId id="273" r:id="rId3"/>
    <p:sldId id="274" r:id="rId4"/>
    <p:sldId id="275" r:id="rId5"/>
    <p:sldId id="276" r:id="rId6"/>
    <p:sldId id="277" r:id="rId7"/>
    <p:sldId id="278" r:id="rId8"/>
    <p:sldId id="279" r:id="rId9"/>
    <p:sldId id="280" r:id="rId10"/>
    <p:sldId id="281" r:id="rId11"/>
    <p:sldId id="28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8" d="100"/>
          <a:sy n="78" d="100"/>
        </p:scale>
        <p:origin x="878"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FAE55-3084-DBEF-58B2-064DA3BD836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7E64173B-633B-BB18-68DB-415F2ACBEC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AEC81E46-D7CD-EA36-2E05-0D84CC89F627}"/>
              </a:ext>
            </a:extLst>
          </p:cNvPr>
          <p:cNvSpPr>
            <a:spLocks noGrp="1"/>
          </p:cNvSpPr>
          <p:nvPr>
            <p:ph type="dt" sz="half" idx="10"/>
          </p:nvPr>
        </p:nvSpPr>
        <p:spPr/>
        <p:txBody>
          <a:bodyPr/>
          <a:lstStyle/>
          <a:p>
            <a:fld id="{5F662B6A-1C1A-431A-8243-8BED66B20188}" type="datetimeFigureOut">
              <a:rPr lang="en-GB" smtClean="0"/>
              <a:t>20/10/2024</a:t>
            </a:fld>
            <a:endParaRPr lang="en-GB"/>
          </a:p>
        </p:txBody>
      </p:sp>
      <p:sp>
        <p:nvSpPr>
          <p:cNvPr id="5" name="Footer Placeholder 4">
            <a:extLst>
              <a:ext uri="{FF2B5EF4-FFF2-40B4-BE49-F238E27FC236}">
                <a16:creationId xmlns:a16="http://schemas.microsoft.com/office/drawing/2014/main" id="{FC17BCB7-7434-7B45-4FA7-F711DF5E23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80FF014-C467-B326-C586-7881DECD521D}"/>
              </a:ext>
            </a:extLst>
          </p:cNvPr>
          <p:cNvSpPr>
            <a:spLocks noGrp="1"/>
          </p:cNvSpPr>
          <p:nvPr>
            <p:ph type="sldNum" sz="quarter" idx="12"/>
          </p:nvPr>
        </p:nvSpPr>
        <p:spPr/>
        <p:txBody>
          <a:bodyPr/>
          <a:lstStyle/>
          <a:p>
            <a:fld id="{657F26B2-629A-4E3C-8777-9C707215FADB}" type="slidenum">
              <a:rPr lang="en-GB" smtClean="0"/>
              <a:t>‹#›</a:t>
            </a:fld>
            <a:endParaRPr lang="en-GB"/>
          </a:p>
        </p:txBody>
      </p:sp>
    </p:spTree>
    <p:extLst>
      <p:ext uri="{BB962C8B-B14F-4D97-AF65-F5344CB8AC3E}">
        <p14:creationId xmlns:p14="http://schemas.microsoft.com/office/powerpoint/2010/main" val="1905240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38D51-778D-C74F-548E-A9B20F7F63AD}"/>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4C7211F8-1180-7E6A-FC11-8837893B8BA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C57BB35-AEB2-949B-041B-AB3DB6C1F94C}"/>
              </a:ext>
            </a:extLst>
          </p:cNvPr>
          <p:cNvSpPr>
            <a:spLocks noGrp="1"/>
          </p:cNvSpPr>
          <p:nvPr>
            <p:ph type="dt" sz="half" idx="10"/>
          </p:nvPr>
        </p:nvSpPr>
        <p:spPr/>
        <p:txBody>
          <a:bodyPr/>
          <a:lstStyle/>
          <a:p>
            <a:fld id="{5F662B6A-1C1A-431A-8243-8BED66B20188}" type="datetimeFigureOut">
              <a:rPr lang="en-GB" smtClean="0"/>
              <a:t>20/10/2024</a:t>
            </a:fld>
            <a:endParaRPr lang="en-GB"/>
          </a:p>
        </p:txBody>
      </p:sp>
      <p:sp>
        <p:nvSpPr>
          <p:cNvPr id="5" name="Footer Placeholder 4">
            <a:extLst>
              <a:ext uri="{FF2B5EF4-FFF2-40B4-BE49-F238E27FC236}">
                <a16:creationId xmlns:a16="http://schemas.microsoft.com/office/drawing/2014/main" id="{A3272AB8-39D6-DFEF-E0CA-C1C715BBC2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AAEACB6-DA1D-DB0A-AD8E-255C479EC404}"/>
              </a:ext>
            </a:extLst>
          </p:cNvPr>
          <p:cNvSpPr>
            <a:spLocks noGrp="1"/>
          </p:cNvSpPr>
          <p:nvPr>
            <p:ph type="sldNum" sz="quarter" idx="12"/>
          </p:nvPr>
        </p:nvSpPr>
        <p:spPr/>
        <p:txBody>
          <a:bodyPr/>
          <a:lstStyle/>
          <a:p>
            <a:fld id="{657F26B2-629A-4E3C-8777-9C707215FADB}" type="slidenum">
              <a:rPr lang="en-GB" smtClean="0"/>
              <a:t>‹#›</a:t>
            </a:fld>
            <a:endParaRPr lang="en-GB"/>
          </a:p>
        </p:txBody>
      </p:sp>
    </p:spTree>
    <p:extLst>
      <p:ext uri="{BB962C8B-B14F-4D97-AF65-F5344CB8AC3E}">
        <p14:creationId xmlns:p14="http://schemas.microsoft.com/office/powerpoint/2010/main" val="782276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9CA1C55-427B-6726-F87E-0E229B57F184}"/>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161FC41E-4FB4-75CF-65D6-30BD1CA4B99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38CB3F7-82C1-387C-4DCC-E8193CEBCF75}"/>
              </a:ext>
            </a:extLst>
          </p:cNvPr>
          <p:cNvSpPr>
            <a:spLocks noGrp="1"/>
          </p:cNvSpPr>
          <p:nvPr>
            <p:ph type="dt" sz="half" idx="10"/>
          </p:nvPr>
        </p:nvSpPr>
        <p:spPr/>
        <p:txBody>
          <a:bodyPr/>
          <a:lstStyle/>
          <a:p>
            <a:fld id="{5F662B6A-1C1A-431A-8243-8BED66B20188}" type="datetimeFigureOut">
              <a:rPr lang="en-GB" smtClean="0"/>
              <a:t>20/10/2024</a:t>
            </a:fld>
            <a:endParaRPr lang="en-GB"/>
          </a:p>
        </p:txBody>
      </p:sp>
      <p:sp>
        <p:nvSpPr>
          <p:cNvPr id="5" name="Footer Placeholder 4">
            <a:extLst>
              <a:ext uri="{FF2B5EF4-FFF2-40B4-BE49-F238E27FC236}">
                <a16:creationId xmlns:a16="http://schemas.microsoft.com/office/drawing/2014/main" id="{D3BFF1FC-8C84-1A5A-B1BE-1E40D508BE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1949C4-5FDB-3B88-87B6-8AFD86CD2B74}"/>
              </a:ext>
            </a:extLst>
          </p:cNvPr>
          <p:cNvSpPr>
            <a:spLocks noGrp="1"/>
          </p:cNvSpPr>
          <p:nvPr>
            <p:ph type="sldNum" sz="quarter" idx="12"/>
          </p:nvPr>
        </p:nvSpPr>
        <p:spPr/>
        <p:txBody>
          <a:bodyPr/>
          <a:lstStyle/>
          <a:p>
            <a:fld id="{657F26B2-629A-4E3C-8777-9C707215FADB}" type="slidenum">
              <a:rPr lang="en-GB" smtClean="0"/>
              <a:t>‹#›</a:t>
            </a:fld>
            <a:endParaRPr lang="en-GB"/>
          </a:p>
        </p:txBody>
      </p:sp>
    </p:spTree>
    <p:extLst>
      <p:ext uri="{BB962C8B-B14F-4D97-AF65-F5344CB8AC3E}">
        <p14:creationId xmlns:p14="http://schemas.microsoft.com/office/powerpoint/2010/main" val="466383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38151"/>
            <a:ext cx="10960100" cy="994306"/>
          </a:xfrm>
          <a:prstGeom prst="roundRect">
            <a:avLst>
              <a:gd name="adj" fmla="val 9641"/>
            </a:avLst>
          </a:prstGeom>
        </p:spPr>
        <p:txBody>
          <a:bodyPr>
            <a:noAutofit/>
          </a:bodyPr>
          <a:lstStyle>
            <a:lvl1pPr>
              <a:defRPr sz="3600">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3985462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38151"/>
            <a:ext cx="10960100" cy="994306"/>
          </a:xfrm>
          <a:prstGeom prst="roundRect">
            <a:avLst>
              <a:gd name="adj" fmla="val 9641"/>
            </a:avLst>
          </a:prstGeom>
        </p:spPr>
        <p:txBody>
          <a:bodyPr>
            <a:noAutofit/>
          </a:bodyPr>
          <a:lstStyle>
            <a:lvl1pPr>
              <a:defRPr sz="3600">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23892335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38151"/>
            <a:ext cx="10960100" cy="994306"/>
          </a:xfrm>
          <a:prstGeom prst="roundRect">
            <a:avLst>
              <a:gd name="adj" fmla="val 9641"/>
            </a:avLst>
          </a:prstGeom>
        </p:spPr>
        <p:txBody>
          <a:bodyPr>
            <a:noAutofit/>
          </a:bodyPr>
          <a:lstStyle>
            <a:lvl1pPr>
              <a:defRPr sz="3600">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18360398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38151"/>
            <a:ext cx="10960100" cy="994306"/>
          </a:xfrm>
          <a:prstGeom prst="roundRect">
            <a:avLst>
              <a:gd name="adj" fmla="val 9641"/>
            </a:avLst>
          </a:prstGeom>
        </p:spPr>
        <p:txBody>
          <a:bodyPr>
            <a:noAutofit/>
          </a:bodyPr>
          <a:lstStyle>
            <a:lvl1pPr>
              <a:defRPr sz="3600">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39935880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38151"/>
            <a:ext cx="10960100" cy="994306"/>
          </a:xfrm>
          <a:prstGeom prst="roundRect">
            <a:avLst>
              <a:gd name="adj" fmla="val 9641"/>
            </a:avLst>
          </a:prstGeom>
        </p:spPr>
        <p:txBody>
          <a:bodyPr>
            <a:noAutofit/>
          </a:bodyPr>
          <a:lstStyle>
            <a:lvl1pPr>
              <a:defRPr sz="3600">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1954215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38151"/>
            <a:ext cx="10960100" cy="994306"/>
          </a:xfrm>
          <a:prstGeom prst="roundRect">
            <a:avLst>
              <a:gd name="adj" fmla="val 9641"/>
            </a:avLst>
          </a:prstGeom>
        </p:spPr>
        <p:txBody>
          <a:bodyPr>
            <a:noAutofit/>
          </a:bodyPr>
          <a:lstStyle>
            <a:lvl1pPr>
              <a:defRPr sz="3600">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28479739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38151"/>
            <a:ext cx="10960100" cy="994306"/>
          </a:xfrm>
          <a:prstGeom prst="roundRect">
            <a:avLst>
              <a:gd name="adj" fmla="val 9641"/>
            </a:avLst>
          </a:prstGeom>
        </p:spPr>
        <p:txBody>
          <a:bodyPr>
            <a:noAutofit/>
          </a:bodyPr>
          <a:lstStyle>
            <a:lvl1pPr>
              <a:defRPr sz="3600">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3203187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38151"/>
            <a:ext cx="10960100" cy="994306"/>
          </a:xfrm>
          <a:prstGeom prst="roundRect">
            <a:avLst>
              <a:gd name="adj" fmla="val 9641"/>
            </a:avLst>
          </a:prstGeom>
        </p:spPr>
        <p:txBody>
          <a:bodyPr>
            <a:noAutofit/>
          </a:bodyPr>
          <a:lstStyle>
            <a:lvl1pPr>
              <a:defRPr sz="3600">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1122279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5554C-54CD-3340-8C5D-00A8CF4E453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21CAA71-4E11-9D8D-EE94-2C9D56C9045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C388794-DAE6-5F68-49B1-7686843B87B5}"/>
              </a:ext>
            </a:extLst>
          </p:cNvPr>
          <p:cNvSpPr>
            <a:spLocks noGrp="1"/>
          </p:cNvSpPr>
          <p:nvPr>
            <p:ph type="dt" sz="half" idx="10"/>
          </p:nvPr>
        </p:nvSpPr>
        <p:spPr/>
        <p:txBody>
          <a:bodyPr/>
          <a:lstStyle/>
          <a:p>
            <a:fld id="{5F662B6A-1C1A-431A-8243-8BED66B20188}" type="datetimeFigureOut">
              <a:rPr lang="en-GB" smtClean="0"/>
              <a:t>20/10/2024</a:t>
            </a:fld>
            <a:endParaRPr lang="en-GB"/>
          </a:p>
        </p:txBody>
      </p:sp>
      <p:sp>
        <p:nvSpPr>
          <p:cNvPr id="5" name="Footer Placeholder 4">
            <a:extLst>
              <a:ext uri="{FF2B5EF4-FFF2-40B4-BE49-F238E27FC236}">
                <a16:creationId xmlns:a16="http://schemas.microsoft.com/office/drawing/2014/main" id="{7C3A3044-AC93-D278-CD5F-E7DB0708E9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DC0B21B-FD9A-7692-0E95-C1D238869681}"/>
              </a:ext>
            </a:extLst>
          </p:cNvPr>
          <p:cNvSpPr>
            <a:spLocks noGrp="1"/>
          </p:cNvSpPr>
          <p:nvPr>
            <p:ph type="sldNum" sz="quarter" idx="12"/>
          </p:nvPr>
        </p:nvSpPr>
        <p:spPr/>
        <p:txBody>
          <a:bodyPr/>
          <a:lstStyle/>
          <a:p>
            <a:fld id="{657F26B2-629A-4E3C-8777-9C707215FADB}" type="slidenum">
              <a:rPr lang="en-GB" smtClean="0"/>
              <a:t>‹#›</a:t>
            </a:fld>
            <a:endParaRPr lang="en-GB"/>
          </a:p>
        </p:txBody>
      </p:sp>
    </p:spTree>
    <p:extLst>
      <p:ext uri="{BB962C8B-B14F-4D97-AF65-F5344CB8AC3E}">
        <p14:creationId xmlns:p14="http://schemas.microsoft.com/office/powerpoint/2010/main" val="26777690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38151"/>
            <a:ext cx="10960100" cy="994306"/>
          </a:xfrm>
          <a:prstGeom prst="roundRect">
            <a:avLst>
              <a:gd name="adj" fmla="val 9641"/>
            </a:avLst>
          </a:prstGeom>
        </p:spPr>
        <p:txBody>
          <a:bodyPr>
            <a:noAutofit/>
          </a:bodyPr>
          <a:lstStyle>
            <a:lvl1pPr>
              <a:defRPr sz="3600">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9862623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38151"/>
            <a:ext cx="10960100" cy="994306"/>
          </a:xfrm>
          <a:prstGeom prst="roundRect">
            <a:avLst>
              <a:gd name="adj" fmla="val 9641"/>
            </a:avLst>
          </a:prstGeom>
        </p:spPr>
        <p:txBody>
          <a:bodyPr>
            <a:noAutofit/>
          </a:bodyPr>
          <a:lstStyle>
            <a:lvl1pPr>
              <a:defRPr sz="3600">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2579736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38151"/>
            <a:ext cx="10960100" cy="994306"/>
          </a:xfrm>
          <a:prstGeom prst="roundRect">
            <a:avLst>
              <a:gd name="adj" fmla="val 9641"/>
            </a:avLst>
          </a:prstGeom>
        </p:spPr>
        <p:txBody>
          <a:bodyPr>
            <a:noAutofit/>
          </a:bodyPr>
          <a:lstStyle>
            <a:lvl1pPr>
              <a:defRPr sz="3600">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384938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8ED0A-CF0D-91EE-3F8B-BFC44AAD763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1AB92692-744A-C5B1-AF20-AC57662196E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86283B7-0FE6-A997-E6E2-BBD58D80BE39}"/>
              </a:ext>
            </a:extLst>
          </p:cNvPr>
          <p:cNvSpPr>
            <a:spLocks noGrp="1"/>
          </p:cNvSpPr>
          <p:nvPr>
            <p:ph type="dt" sz="half" idx="10"/>
          </p:nvPr>
        </p:nvSpPr>
        <p:spPr/>
        <p:txBody>
          <a:bodyPr/>
          <a:lstStyle/>
          <a:p>
            <a:fld id="{5F662B6A-1C1A-431A-8243-8BED66B20188}" type="datetimeFigureOut">
              <a:rPr lang="en-GB" smtClean="0"/>
              <a:t>20/10/2024</a:t>
            </a:fld>
            <a:endParaRPr lang="en-GB"/>
          </a:p>
        </p:txBody>
      </p:sp>
      <p:sp>
        <p:nvSpPr>
          <p:cNvPr id="5" name="Footer Placeholder 4">
            <a:extLst>
              <a:ext uri="{FF2B5EF4-FFF2-40B4-BE49-F238E27FC236}">
                <a16:creationId xmlns:a16="http://schemas.microsoft.com/office/drawing/2014/main" id="{51895592-C136-F855-49DB-0167EC103F1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86E77C-4E2E-8441-41DF-5251AFCC5EEB}"/>
              </a:ext>
            </a:extLst>
          </p:cNvPr>
          <p:cNvSpPr>
            <a:spLocks noGrp="1"/>
          </p:cNvSpPr>
          <p:nvPr>
            <p:ph type="sldNum" sz="quarter" idx="12"/>
          </p:nvPr>
        </p:nvSpPr>
        <p:spPr/>
        <p:txBody>
          <a:bodyPr/>
          <a:lstStyle/>
          <a:p>
            <a:fld id="{657F26B2-629A-4E3C-8777-9C707215FADB}" type="slidenum">
              <a:rPr lang="en-GB" smtClean="0"/>
              <a:t>‹#›</a:t>
            </a:fld>
            <a:endParaRPr lang="en-GB"/>
          </a:p>
        </p:txBody>
      </p:sp>
    </p:spTree>
    <p:extLst>
      <p:ext uri="{BB962C8B-B14F-4D97-AF65-F5344CB8AC3E}">
        <p14:creationId xmlns:p14="http://schemas.microsoft.com/office/powerpoint/2010/main" val="15856445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B39788-DEAB-E8D2-F781-28B190F3F13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3318F0A-ED32-EDD6-466E-B5D270C224C1}"/>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E9D3949-A98B-46AC-9EAA-20C83C79B1B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20E87F1-F057-A05E-BBF0-C3A2818A732A}"/>
              </a:ext>
            </a:extLst>
          </p:cNvPr>
          <p:cNvSpPr>
            <a:spLocks noGrp="1"/>
          </p:cNvSpPr>
          <p:nvPr>
            <p:ph type="dt" sz="half" idx="10"/>
          </p:nvPr>
        </p:nvSpPr>
        <p:spPr/>
        <p:txBody>
          <a:bodyPr/>
          <a:lstStyle/>
          <a:p>
            <a:fld id="{5F662B6A-1C1A-431A-8243-8BED66B20188}" type="datetimeFigureOut">
              <a:rPr lang="en-GB" smtClean="0"/>
              <a:t>20/10/2024</a:t>
            </a:fld>
            <a:endParaRPr lang="en-GB"/>
          </a:p>
        </p:txBody>
      </p:sp>
      <p:sp>
        <p:nvSpPr>
          <p:cNvPr id="6" name="Footer Placeholder 5">
            <a:extLst>
              <a:ext uri="{FF2B5EF4-FFF2-40B4-BE49-F238E27FC236}">
                <a16:creationId xmlns:a16="http://schemas.microsoft.com/office/drawing/2014/main" id="{1FF11CFC-88FA-7134-A41D-8969273AE97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585A1DF-5EC0-EE45-835F-D0CF3A9335A7}"/>
              </a:ext>
            </a:extLst>
          </p:cNvPr>
          <p:cNvSpPr>
            <a:spLocks noGrp="1"/>
          </p:cNvSpPr>
          <p:nvPr>
            <p:ph type="sldNum" sz="quarter" idx="12"/>
          </p:nvPr>
        </p:nvSpPr>
        <p:spPr/>
        <p:txBody>
          <a:bodyPr/>
          <a:lstStyle/>
          <a:p>
            <a:fld id="{657F26B2-629A-4E3C-8777-9C707215FADB}" type="slidenum">
              <a:rPr lang="en-GB" smtClean="0"/>
              <a:t>‹#›</a:t>
            </a:fld>
            <a:endParaRPr lang="en-GB"/>
          </a:p>
        </p:txBody>
      </p:sp>
    </p:spTree>
    <p:extLst>
      <p:ext uri="{BB962C8B-B14F-4D97-AF65-F5344CB8AC3E}">
        <p14:creationId xmlns:p14="http://schemas.microsoft.com/office/powerpoint/2010/main" val="2222918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ACA74-E4B4-CE70-9C8E-21801B5DAF80}"/>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DCD74FA5-3A7E-012E-C29B-282631FF39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A98BF07-A531-BF72-3863-09E4DC32525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3DFE3805-15AD-DAA1-0D87-B09659A0131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F849639-64A9-A653-AD36-934D24052D5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5E201FBE-C90B-FAFD-FA19-4701CF95FFEA}"/>
              </a:ext>
            </a:extLst>
          </p:cNvPr>
          <p:cNvSpPr>
            <a:spLocks noGrp="1"/>
          </p:cNvSpPr>
          <p:nvPr>
            <p:ph type="dt" sz="half" idx="10"/>
          </p:nvPr>
        </p:nvSpPr>
        <p:spPr/>
        <p:txBody>
          <a:bodyPr/>
          <a:lstStyle/>
          <a:p>
            <a:fld id="{5F662B6A-1C1A-431A-8243-8BED66B20188}" type="datetimeFigureOut">
              <a:rPr lang="en-GB" smtClean="0"/>
              <a:t>20/10/2024</a:t>
            </a:fld>
            <a:endParaRPr lang="en-GB"/>
          </a:p>
        </p:txBody>
      </p:sp>
      <p:sp>
        <p:nvSpPr>
          <p:cNvPr id="8" name="Footer Placeholder 7">
            <a:extLst>
              <a:ext uri="{FF2B5EF4-FFF2-40B4-BE49-F238E27FC236}">
                <a16:creationId xmlns:a16="http://schemas.microsoft.com/office/drawing/2014/main" id="{A511C53A-4DF1-ACBC-3915-57C2BED9B62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8E3835-42E4-1EFE-30C4-750E78CC5AD9}"/>
              </a:ext>
            </a:extLst>
          </p:cNvPr>
          <p:cNvSpPr>
            <a:spLocks noGrp="1"/>
          </p:cNvSpPr>
          <p:nvPr>
            <p:ph type="sldNum" sz="quarter" idx="12"/>
          </p:nvPr>
        </p:nvSpPr>
        <p:spPr/>
        <p:txBody>
          <a:bodyPr/>
          <a:lstStyle/>
          <a:p>
            <a:fld id="{657F26B2-629A-4E3C-8777-9C707215FADB}" type="slidenum">
              <a:rPr lang="en-GB" smtClean="0"/>
              <a:t>‹#›</a:t>
            </a:fld>
            <a:endParaRPr lang="en-GB"/>
          </a:p>
        </p:txBody>
      </p:sp>
    </p:spTree>
    <p:extLst>
      <p:ext uri="{BB962C8B-B14F-4D97-AF65-F5344CB8AC3E}">
        <p14:creationId xmlns:p14="http://schemas.microsoft.com/office/powerpoint/2010/main" val="3221583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27F78-9057-417A-1BBC-3989FA7167B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9A0CF42D-C5A1-6DAB-1759-A1519F650F67}"/>
              </a:ext>
            </a:extLst>
          </p:cNvPr>
          <p:cNvSpPr>
            <a:spLocks noGrp="1"/>
          </p:cNvSpPr>
          <p:nvPr>
            <p:ph type="dt" sz="half" idx="10"/>
          </p:nvPr>
        </p:nvSpPr>
        <p:spPr/>
        <p:txBody>
          <a:bodyPr/>
          <a:lstStyle/>
          <a:p>
            <a:fld id="{5F662B6A-1C1A-431A-8243-8BED66B20188}" type="datetimeFigureOut">
              <a:rPr lang="en-GB" smtClean="0"/>
              <a:t>20/10/2024</a:t>
            </a:fld>
            <a:endParaRPr lang="en-GB"/>
          </a:p>
        </p:txBody>
      </p:sp>
      <p:sp>
        <p:nvSpPr>
          <p:cNvPr id="4" name="Footer Placeholder 3">
            <a:extLst>
              <a:ext uri="{FF2B5EF4-FFF2-40B4-BE49-F238E27FC236}">
                <a16:creationId xmlns:a16="http://schemas.microsoft.com/office/drawing/2014/main" id="{89F1A089-5FDB-BCB4-50F4-36F76705F0C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290E39B-FCF8-B0E2-9E7B-8B26853EC9B1}"/>
              </a:ext>
            </a:extLst>
          </p:cNvPr>
          <p:cNvSpPr>
            <a:spLocks noGrp="1"/>
          </p:cNvSpPr>
          <p:nvPr>
            <p:ph type="sldNum" sz="quarter" idx="12"/>
          </p:nvPr>
        </p:nvSpPr>
        <p:spPr/>
        <p:txBody>
          <a:bodyPr/>
          <a:lstStyle/>
          <a:p>
            <a:fld id="{657F26B2-629A-4E3C-8777-9C707215FADB}" type="slidenum">
              <a:rPr lang="en-GB" smtClean="0"/>
              <a:t>‹#›</a:t>
            </a:fld>
            <a:endParaRPr lang="en-GB"/>
          </a:p>
        </p:txBody>
      </p:sp>
    </p:spTree>
    <p:extLst>
      <p:ext uri="{BB962C8B-B14F-4D97-AF65-F5344CB8AC3E}">
        <p14:creationId xmlns:p14="http://schemas.microsoft.com/office/powerpoint/2010/main" val="3371861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F82110-CB44-392E-8B71-EEF7320665D1}"/>
              </a:ext>
            </a:extLst>
          </p:cNvPr>
          <p:cNvSpPr>
            <a:spLocks noGrp="1"/>
          </p:cNvSpPr>
          <p:nvPr>
            <p:ph type="dt" sz="half" idx="10"/>
          </p:nvPr>
        </p:nvSpPr>
        <p:spPr/>
        <p:txBody>
          <a:bodyPr/>
          <a:lstStyle/>
          <a:p>
            <a:fld id="{5F662B6A-1C1A-431A-8243-8BED66B20188}" type="datetimeFigureOut">
              <a:rPr lang="en-GB" smtClean="0"/>
              <a:t>20/10/2024</a:t>
            </a:fld>
            <a:endParaRPr lang="en-GB"/>
          </a:p>
        </p:txBody>
      </p:sp>
      <p:sp>
        <p:nvSpPr>
          <p:cNvPr id="3" name="Footer Placeholder 2">
            <a:extLst>
              <a:ext uri="{FF2B5EF4-FFF2-40B4-BE49-F238E27FC236}">
                <a16:creationId xmlns:a16="http://schemas.microsoft.com/office/drawing/2014/main" id="{C03D3D42-3091-6D71-563E-BDC07A4A487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E95F8BE-09D2-3C0A-E362-944B1701A97C}"/>
              </a:ext>
            </a:extLst>
          </p:cNvPr>
          <p:cNvSpPr>
            <a:spLocks noGrp="1"/>
          </p:cNvSpPr>
          <p:nvPr>
            <p:ph type="sldNum" sz="quarter" idx="12"/>
          </p:nvPr>
        </p:nvSpPr>
        <p:spPr/>
        <p:txBody>
          <a:bodyPr/>
          <a:lstStyle/>
          <a:p>
            <a:fld id="{657F26B2-629A-4E3C-8777-9C707215FADB}" type="slidenum">
              <a:rPr lang="en-GB" smtClean="0"/>
              <a:t>‹#›</a:t>
            </a:fld>
            <a:endParaRPr lang="en-GB"/>
          </a:p>
        </p:txBody>
      </p:sp>
    </p:spTree>
    <p:extLst>
      <p:ext uri="{BB962C8B-B14F-4D97-AF65-F5344CB8AC3E}">
        <p14:creationId xmlns:p14="http://schemas.microsoft.com/office/powerpoint/2010/main" val="2066571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04362-AADE-A6E9-6D0E-21816EC05A8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FEE6D997-CA35-8E6D-6C93-0061A73597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FDE4735C-78EE-174E-53D5-7D92E2B32A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C091FFA-1E75-2983-ABD7-CA2F0C58BEB2}"/>
              </a:ext>
            </a:extLst>
          </p:cNvPr>
          <p:cNvSpPr>
            <a:spLocks noGrp="1"/>
          </p:cNvSpPr>
          <p:nvPr>
            <p:ph type="dt" sz="half" idx="10"/>
          </p:nvPr>
        </p:nvSpPr>
        <p:spPr/>
        <p:txBody>
          <a:bodyPr/>
          <a:lstStyle/>
          <a:p>
            <a:fld id="{5F662B6A-1C1A-431A-8243-8BED66B20188}" type="datetimeFigureOut">
              <a:rPr lang="en-GB" smtClean="0"/>
              <a:t>20/10/2024</a:t>
            </a:fld>
            <a:endParaRPr lang="en-GB"/>
          </a:p>
        </p:txBody>
      </p:sp>
      <p:sp>
        <p:nvSpPr>
          <p:cNvPr id="6" name="Footer Placeholder 5">
            <a:extLst>
              <a:ext uri="{FF2B5EF4-FFF2-40B4-BE49-F238E27FC236}">
                <a16:creationId xmlns:a16="http://schemas.microsoft.com/office/drawing/2014/main" id="{59C729FA-E649-32D2-F5F5-A214410DF1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A173F3-48A6-C162-7AC7-5C702E1171C1}"/>
              </a:ext>
            </a:extLst>
          </p:cNvPr>
          <p:cNvSpPr>
            <a:spLocks noGrp="1"/>
          </p:cNvSpPr>
          <p:nvPr>
            <p:ph type="sldNum" sz="quarter" idx="12"/>
          </p:nvPr>
        </p:nvSpPr>
        <p:spPr/>
        <p:txBody>
          <a:bodyPr/>
          <a:lstStyle/>
          <a:p>
            <a:fld id="{657F26B2-629A-4E3C-8777-9C707215FADB}" type="slidenum">
              <a:rPr lang="en-GB" smtClean="0"/>
              <a:t>‹#›</a:t>
            </a:fld>
            <a:endParaRPr lang="en-GB"/>
          </a:p>
        </p:txBody>
      </p:sp>
    </p:spTree>
    <p:extLst>
      <p:ext uri="{BB962C8B-B14F-4D97-AF65-F5344CB8AC3E}">
        <p14:creationId xmlns:p14="http://schemas.microsoft.com/office/powerpoint/2010/main" val="2168216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39B6-FB82-989F-7991-7E6FADC9CAF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A2E27F63-A1B6-D44E-D61F-5F67CC3670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5F01349-6255-1E3D-FB94-CBBAAF8D3C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4F3183A-641A-ACCD-8132-08440D325ADC}"/>
              </a:ext>
            </a:extLst>
          </p:cNvPr>
          <p:cNvSpPr>
            <a:spLocks noGrp="1"/>
          </p:cNvSpPr>
          <p:nvPr>
            <p:ph type="dt" sz="half" idx="10"/>
          </p:nvPr>
        </p:nvSpPr>
        <p:spPr/>
        <p:txBody>
          <a:bodyPr/>
          <a:lstStyle/>
          <a:p>
            <a:fld id="{5F662B6A-1C1A-431A-8243-8BED66B20188}" type="datetimeFigureOut">
              <a:rPr lang="en-GB" smtClean="0"/>
              <a:t>20/10/2024</a:t>
            </a:fld>
            <a:endParaRPr lang="en-GB"/>
          </a:p>
        </p:txBody>
      </p:sp>
      <p:sp>
        <p:nvSpPr>
          <p:cNvPr id="6" name="Footer Placeholder 5">
            <a:extLst>
              <a:ext uri="{FF2B5EF4-FFF2-40B4-BE49-F238E27FC236}">
                <a16:creationId xmlns:a16="http://schemas.microsoft.com/office/drawing/2014/main" id="{94A1794D-8618-FEB0-D92B-F342BFCB8AD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7A9CF77-D316-D1CB-DFF6-3AD0073AA76B}"/>
              </a:ext>
            </a:extLst>
          </p:cNvPr>
          <p:cNvSpPr>
            <a:spLocks noGrp="1"/>
          </p:cNvSpPr>
          <p:nvPr>
            <p:ph type="sldNum" sz="quarter" idx="12"/>
          </p:nvPr>
        </p:nvSpPr>
        <p:spPr/>
        <p:txBody>
          <a:bodyPr/>
          <a:lstStyle/>
          <a:p>
            <a:fld id="{657F26B2-629A-4E3C-8777-9C707215FADB}" type="slidenum">
              <a:rPr lang="en-GB" smtClean="0"/>
              <a:t>‹#›</a:t>
            </a:fld>
            <a:endParaRPr lang="en-GB"/>
          </a:p>
        </p:txBody>
      </p:sp>
    </p:spTree>
    <p:extLst>
      <p:ext uri="{BB962C8B-B14F-4D97-AF65-F5344CB8AC3E}">
        <p14:creationId xmlns:p14="http://schemas.microsoft.com/office/powerpoint/2010/main" val="2219903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A06DC8-08C6-2E1A-13D9-56DBA21751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FB407D3-2018-01DA-3120-C5410814BC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BD85E79-55AB-F4C2-672C-FBF9C80D1B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F662B6A-1C1A-431A-8243-8BED66B20188}" type="datetimeFigureOut">
              <a:rPr lang="en-GB" smtClean="0"/>
              <a:t>20/10/2024</a:t>
            </a:fld>
            <a:endParaRPr lang="en-GB"/>
          </a:p>
        </p:txBody>
      </p:sp>
      <p:sp>
        <p:nvSpPr>
          <p:cNvPr id="5" name="Footer Placeholder 4">
            <a:extLst>
              <a:ext uri="{FF2B5EF4-FFF2-40B4-BE49-F238E27FC236}">
                <a16:creationId xmlns:a16="http://schemas.microsoft.com/office/drawing/2014/main" id="{AD9EC3E0-2F3C-3B78-C20D-FA269C8EA2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7D75A32F-11DF-F769-18DD-7C9A42BA04F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57F26B2-629A-4E3C-8777-9C707215FADB}" type="slidenum">
              <a:rPr lang="en-GB" smtClean="0"/>
              <a:t>‹#›</a:t>
            </a:fld>
            <a:endParaRPr lang="en-GB"/>
          </a:p>
        </p:txBody>
      </p:sp>
    </p:spTree>
    <p:extLst>
      <p:ext uri="{BB962C8B-B14F-4D97-AF65-F5344CB8AC3E}">
        <p14:creationId xmlns:p14="http://schemas.microsoft.com/office/powerpoint/2010/main" val="38110384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0.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82431192-B9C6-C145-9421-B6A8612B66D3}"/>
              </a:ext>
            </a:extLst>
          </p:cNvPr>
          <p:cNvSpPr/>
          <p:nvPr/>
        </p:nvSpPr>
        <p:spPr>
          <a:xfrm>
            <a:off x="2081539" y="1296366"/>
            <a:ext cx="8019302" cy="5011839"/>
          </a:xfrm>
          <a:prstGeom prst="roundRect">
            <a:avLst>
              <a:gd name="adj" fmla="val 2353"/>
            </a:avLst>
          </a:prstGeom>
          <a:solidFill>
            <a:srgbClr val="90C8E5">
              <a:alpha val="38000"/>
            </a:srgbClr>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p:cNvSpPr>
            <a:spLocks noGrp="1"/>
          </p:cNvSpPr>
          <p:nvPr>
            <p:ph type="title"/>
          </p:nvPr>
        </p:nvSpPr>
        <p:spPr>
          <a:xfrm>
            <a:off x="1981199" y="464029"/>
            <a:ext cx="8220075" cy="994306"/>
          </a:xfrm>
        </p:spPr>
        <p:txBody>
          <a:bodyPr/>
          <a:lstStyle/>
          <a:p>
            <a:pPr algn="ctr">
              <a:spcBef>
                <a:spcPts val="0"/>
              </a:spcBef>
            </a:pPr>
            <a:r>
              <a:rPr lang="en-GB" sz="3300" b="1" dirty="0">
                <a:solidFill>
                  <a:srgbClr val="000000"/>
                </a:solidFill>
                <a:latin typeface="+mn-lt"/>
              </a:rPr>
              <a:t>Who Were the Celts?</a:t>
            </a:r>
            <a:endParaRPr lang="en-GB" sz="3300" dirty="0">
              <a:latin typeface="+mn-lt"/>
            </a:endParaRPr>
          </a:p>
        </p:txBody>
      </p:sp>
      <p:sp>
        <p:nvSpPr>
          <p:cNvPr id="11" name="Rounded Rectangle 10">
            <a:extLst>
              <a:ext uri="{FF2B5EF4-FFF2-40B4-BE49-F238E27FC236}">
                <a16:creationId xmlns:a16="http://schemas.microsoft.com/office/drawing/2014/main" id="{6EC06C97-6E5B-B24B-A4CA-727FA301CA42}"/>
              </a:ext>
            </a:extLst>
          </p:cNvPr>
          <p:cNvSpPr/>
          <p:nvPr/>
        </p:nvSpPr>
        <p:spPr>
          <a:xfrm>
            <a:off x="2286807" y="2605196"/>
            <a:ext cx="6075951" cy="1733671"/>
          </a:xfrm>
          <a:custGeom>
            <a:avLst/>
            <a:gdLst>
              <a:gd name="connsiteX0" fmla="*/ 0 w 6075951"/>
              <a:gd name="connsiteY0" fmla="*/ 0 h 1733671"/>
              <a:gd name="connsiteX1" fmla="*/ 0 w 6075951"/>
              <a:gd name="connsiteY1" fmla="*/ 0 h 1733671"/>
              <a:gd name="connsiteX2" fmla="*/ 492827 w 6075951"/>
              <a:gd name="connsiteY2" fmla="*/ 0 h 1733671"/>
              <a:gd name="connsiteX3" fmla="*/ 1289452 w 6075951"/>
              <a:gd name="connsiteY3" fmla="*/ 0 h 1733671"/>
              <a:gd name="connsiteX4" fmla="*/ 2025317 w 6075951"/>
              <a:gd name="connsiteY4" fmla="*/ 0 h 1733671"/>
              <a:gd name="connsiteX5" fmla="*/ 2518144 w 6075951"/>
              <a:gd name="connsiteY5" fmla="*/ 0 h 1733671"/>
              <a:gd name="connsiteX6" fmla="*/ 3132490 w 6075951"/>
              <a:gd name="connsiteY6" fmla="*/ 0 h 1733671"/>
              <a:gd name="connsiteX7" fmla="*/ 3929115 w 6075951"/>
              <a:gd name="connsiteY7" fmla="*/ 0 h 1733671"/>
              <a:gd name="connsiteX8" fmla="*/ 4604221 w 6075951"/>
              <a:gd name="connsiteY8" fmla="*/ 0 h 1733671"/>
              <a:gd name="connsiteX9" fmla="*/ 5340086 w 6075951"/>
              <a:gd name="connsiteY9" fmla="*/ 0 h 1733671"/>
              <a:gd name="connsiteX10" fmla="*/ 6075951 w 6075951"/>
              <a:gd name="connsiteY10" fmla="*/ 0 h 1733671"/>
              <a:gd name="connsiteX11" fmla="*/ 6075951 w 6075951"/>
              <a:gd name="connsiteY11" fmla="*/ 0 h 1733671"/>
              <a:gd name="connsiteX12" fmla="*/ 6075951 w 6075951"/>
              <a:gd name="connsiteY12" fmla="*/ 577890 h 1733671"/>
              <a:gd name="connsiteX13" fmla="*/ 6075951 w 6075951"/>
              <a:gd name="connsiteY13" fmla="*/ 1173117 h 1733671"/>
              <a:gd name="connsiteX14" fmla="*/ 6075951 w 6075951"/>
              <a:gd name="connsiteY14" fmla="*/ 1733671 h 1733671"/>
              <a:gd name="connsiteX15" fmla="*/ 6075951 w 6075951"/>
              <a:gd name="connsiteY15" fmla="*/ 1733671 h 1733671"/>
              <a:gd name="connsiteX16" fmla="*/ 5583124 w 6075951"/>
              <a:gd name="connsiteY16" fmla="*/ 1733671 h 1733671"/>
              <a:gd name="connsiteX17" fmla="*/ 5090297 w 6075951"/>
              <a:gd name="connsiteY17" fmla="*/ 1733671 h 1733671"/>
              <a:gd name="connsiteX18" fmla="*/ 4354432 w 6075951"/>
              <a:gd name="connsiteY18" fmla="*/ 1733671 h 1733671"/>
              <a:gd name="connsiteX19" fmla="*/ 3861604 w 6075951"/>
              <a:gd name="connsiteY19" fmla="*/ 1733671 h 1733671"/>
              <a:gd name="connsiteX20" fmla="*/ 3186499 w 6075951"/>
              <a:gd name="connsiteY20" fmla="*/ 1733671 h 1733671"/>
              <a:gd name="connsiteX21" fmla="*/ 2632912 w 6075951"/>
              <a:gd name="connsiteY21" fmla="*/ 1733671 h 1733671"/>
              <a:gd name="connsiteX22" fmla="*/ 1957806 w 6075951"/>
              <a:gd name="connsiteY22" fmla="*/ 1733671 h 1733671"/>
              <a:gd name="connsiteX23" fmla="*/ 1282701 w 6075951"/>
              <a:gd name="connsiteY23" fmla="*/ 1733671 h 1733671"/>
              <a:gd name="connsiteX24" fmla="*/ 607595 w 6075951"/>
              <a:gd name="connsiteY24" fmla="*/ 1733671 h 1733671"/>
              <a:gd name="connsiteX25" fmla="*/ 0 w 6075951"/>
              <a:gd name="connsiteY25" fmla="*/ 1733671 h 1733671"/>
              <a:gd name="connsiteX26" fmla="*/ 0 w 6075951"/>
              <a:gd name="connsiteY26" fmla="*/ 1733671 h 1733671"/>
              <a:gd name="connsiteX27" fmla="*/ 0 w 6075951"/>
              <a:gd name="connsiteY27" fmla="*/ 1173117 h 1733671"/>
              <a:gd name="connsiteX28" fmla="*/ 0 w 6075951"/>
              <a:gd name="connsiteY28" fmla="*/ 595227 h 1733671"/>
              <a:gd name="connsiteX29" fmla="*/ 0 w 6075951"/>
              <a:gd name="connsiteY29" fmla="*/ 0 h 1733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75951" h="1733671" fill="none" extrusionOk="0">
                <a:moveTo>
                  <a:pt x="0" y="0"/>
                </a:moveTo>
                <a:lnTo>
                  <a:pt x="0" y="0"/>
                </a:lnTo>
                <a:cubicBezTo>
                  <a:pt x="117514" y="-18983"/>
                  <a:pt x="334538" y="2467"/>
                  <a:pt x="492827" y="0"/>
                </a:cubicBezTo>
                <a:cubicBezTo>
                  <a:pt x="651116" y="-2467"/>
                  <a:pt x="959867" y="-9619"/>
                  <a:pt x="1289452" y="0"/>
                </a:cubicBezTo>
                <a:cubicBezTo>
                  <a:pt x="1619038" y="9619"/>
                  <a:pt x="1828906" y="31615"/>
                  <a:pt x="2025317" y="0"/>
                </a:cubicBezTo>
                <a:cubicBezTo>
                  <a:pt x="2221729" y="-31615"/>
                  <a:pt x="2366513" y="21407"/>
                  <a:pt x="2518144" y="0"/>
                </a:cubicBezTo>
                <a:cubicBezTo>
                  <a:pt x="2669775" y="-21407"/>
                  <a:pt x="2961635" y="-11398"/>
                  <a:pt x="3132490" y="0"/>
                </a:cubicBezTo>
                <a:cubicBezTo>
                  <a:pt x="3303345" y="11398"/>
                  <a:pt x="3760979" y="13743"/>
                  <a:pt x="3929115" y="0"/>
                </a:cubicBezTo>
                <a:cubicBezTo>
                  <a:pt x="4097251" y="-13743"/>
                  <a:pt x="4290771" y="-3977"/>
                  <a:pt x="4604221" y="0"/>
                </a:cubicBezTo>
                <a:cubicBezTo>
                  <a:pt x="4917671" y="3977"/>
                  <a:pt x="5191683" y="6681"/>
                  <a:pt x="5340086" y="0"/>
                </a:cubicBezTo>
                <a:cubicBezTo>
                  <a:pt x="5488489" y="-6681"/>
                  <a:pt x="5803526" y="32387"/>
                  <a:pt x="6075951" y="0"/>
                </a:cubicBezTo>
                <a:lnTo>
                  <a:pt x="6075951" y="0"/>
                </a:lnTo>
                <a:cubicBezTo>
                  <a:pt x="6080296" y="145747"/>
                  <a:pt x="6091737" y="319458"/>
                  <a:pt x="6075951" y="577890"/>
                </a:cubicBezTo>
                <a:cubicBezTo>
                  <a:pt x="6060166" y="836322"/>
                  <a:pt x="6083430" y="884607"/>
                  <a:pt x="6075951" y="1173117"/>
                </a:cubicBezTo>
                <a:cubicBezTo>
                  <a:pt x="6068472" y="1461627"/>
                  <a:pt x="6052870" y="1592130"/>
                  <a:pt x="6075951" y="1733671"/>
                </a:cubicBezTo>
                <a:lnTo>
                  <a:pt x="6075951" y="1733671"/>
                </a:lnTo>
                <a:cubicBezTo>
                  <a:pt x="5843784" y="1757756"/>
                  <a:pt x="5782933" y="1743141"/>
                  <a:pt x="5583124" y="1733671"/>
                </a:cubicBezTo>
                <a:cubicBezTo>
                  <a:pt x="5383315" y="1724201"/>
                  <a:pt x="5276990" y="1747064"/>
                  <a:pt x="5090297" y="1733671"/>
                </a:cubicBezTo>
                <a:cubicBezTo>
                  <a:pt x="4903604" y="1720278"/>
                  <a:pt x="4559245" y="1729903"/>
                  <a:pt x="4354432" y="1733671"/>
                </a:cubicBezTo>
                <a:cubicBezTo>
                  <a:pt x="4149619" y="1737439"/>
                  <a:pt x="4094344" y="1757099"/>
                  <a:pt x="3861604" y="1733671"/>
                </a:cubicBezTo>
                <a:cubicBezTo>
                  <a:pt x="3628864" y="1710243"/>
                  <a:pt x="3493992" y="1730835"/>
                  <a:pt x="3186499" y="1733671"/>
                </a:cubicBezTo>
                <a:cubicBezTo>
                  <a:pt x="2879007" y="1736507"/>
                  <a:pt x="2837487" y="1754260"/>
                  <a:pt x="2632912" y="1733671"/>
                </a:cubicBezTo>
                <a:cubicBezTo>
                  <a:pt x="2428337" y="1713082"/>
                  <a:pt x="2131658" y="1743769"/>
                  <a:pt x="1957806" y="1733671"/>
                </a:cubicBezTo>
                <a:cubicBezTo>
                  <a:pt x="1783954" y="1723573"/>
                  <a:pt x="1443839" y="1710506"/>
                  <a:pt x="1282701" y="1733671"/>
                </a:cubicBezTo>
                <a:cubicBezTo>
                  <a:pt x="1121564" y="1756836"/>
                  <a:pt x="892357" y="1728138"/>
                  <a:pt x="607595" y="1733671"/>
                </a:cubicBezTo>
                <a:cubicBezTo>
                  <a:pt x="322833" y="1739204"/>
                  <a:pt x="131874" y="1757773"/>
                  <a:pt x="0" y="1733671"/>
                </a:cubicBezTo>
                <a:lnTo>
                  <a:pt x="0" y="1733671"/>
                </a:lnTo>
                <a:cubicBezTo>
                  <a:pt x="-79" y="1588520"/>
                  <a:pt x="14866" y="1299728"/>
                  <a:pt x="0" y="1173117"/>
                </a:cubicBezTo>
                <a:cubicBezTo>
                  <a:pt x="-14866" y="1046506"/>
                  <a:pt x="5" y="836245"/>
                  <a:pt x="0" y="595227"/>
                </a:cubicBezTo>
                <a:cubicBezTo>
                  <a:pt x="-5" y="354209"/>
                  <a:pt x="3350" y="145646"/>
                  <a:pt x="0" y="0"/>
                </a:cubicBezTo>
                <a:close/>
              </a:path>
              <a:path w="6075951" h="1733671" stroke="0" extrusionOk="0">
                <a:moveTo>
                  <a:pt x="0" y="0"/>
                </a:moveTo>
                <a:lnTo>
                  <a:pt x="0" y="0"/>
                </a:lnTo>
                <a:cubicBezTo>
                  <a:pt x="128018" y="-15222"/>
                  <a:pt x="457041" y="28238"/>
                  <a:pt x="614346" y="0"/>
                </a:cubicBezTo>
                <a:cubicBezTo>
                  <a:pt x="771651" y="-28238"/>
                  <a:pt x="939137" y="-12563"/>
                  <a:pt x="1107173" y="0"/>
                </a:cubicBezTo>
                <a:cubicBezTo>
                  <a:pt x="1275209" y="12563"/>
                  <a:pt x="1738532" y="23490"/>
                  <a:pt x="1903798" y="0"/>
                </a:cubicBezTo>
                <a:cubicBezTo>
                  <a:pt x="2069065" y="-23490"/>
                  <a:pt x="2343885" y="-30525"/>
                  <a:pt x="2518144" y="0"/>
                </a:cubicBezTo>
                <a:cubicBezTo>
                  <a:pt x="2692403" y="30525"/>
                  <a:pt x="2969940" y="20501"/>
                  <a:pt x="3132490" y="0"/>
                </a:cubicBezTo>
                <a:cubicBezTo>
                  <a:pt x="3295040" y="-20501"/>
                  <a:pt x="3663200" y="-1853"/>
                  <a:pt x="3929115" y="0"/>
                </a:cubicBezTo>
                <a:cubicBezTo>
                  <a:pt x="4195030" y="1853"/>
                  <a:pt x="4256500" y="2761"/>
                  <a:pt x="4482702" y="0"/>
                </a:cubicBezTo>
                <a:cubicBezTo>
                  <a:pt x="4708904" y="-2761"/>
                  <a:pt x="5095519" y="36059"/>
                  <a:pt x="5279326" y="0"/>
                </a:cubicBezTo>
                <a:cubicBezTo>
                  <a:pt x="5463133" y="-36059"/>
                  <a:pt x="5830480" y="-33556"/>
                  <a:pt x="6075951" y="0"/>
                </a:cubicBezTo>
                <a:lnTo>
                  <a:pt x="6075951" y="0"/>
                </a:lnTo>
                <a:cubicBezTo>
                  <a:pt x="6088723" y="229334"/>
                  <a:pt x="6053570" y="445036"/>
                  <a:pt x="6075951" y="577890"/>
                </a:cubicBezTo>
                <a:cubicBezTo>
                  <a:pt x="6098333" y="710744"/>
                  <a:pt x="6047425" y="934529"/>
                  <a:pt x="6075951" y="1155781"/>
                </a:cubicBezTo>
                <a:cubicBezTo>
                  <a:pt x="6104477" y="1377033"/>
                  <a:pt x="6102186" y="1594288"/>
                  <a:pt x="6075951" y="1733671"/>
                </a:cubicBezTo>
                <a:lnTo>
                  <a:pt x="6075951" y="1733671"/>
                </a:lnTo>
                <a:cubicBezTo>
                  <a:pt x="5972866" y="1737371"/>
                  <a:pt x="5725991" y="1726740"/>
                  <a:pt x="5583124" y="1733671"/>
                </a:cubicBezTo>
                <a:cubicBezTo>
                  <a:pt x="5440257" y="1740602"/>
                  <a:pt x="5021426" y="1773056"/>
                  <a:pt x="4786499" y="1733671"/>
                </a:cubicBezTo>
                <a:cubicBezTo>
                  <a:pt x="4551572" y="1694286"/>
                  <a:pt x="4442835" y="1737589"/>
                  <a:pt x="4232913" y="1733671"/>
                </a:cubicBezTo>
                <a:cubicBezTo>
                  <a:pt x="4022991" y="1729753"/>
                  <a:pt x="3827710" y="1736690"/>
                  <a:pt x="3557807" y="1733671"/>
                </a:cubicBezTo>
                <a:cubicBezTo>
                  <a:pt x="3287904" y="1730652"/>
                  <a:pt x="3127843" y="1707582"/>
                  <a:pt x="2761182" y="1733671"/>
                </a:cubicBezTo>
                <a:cubicBezTo>
                  <a:pt x="2394522" y="1759760"/>
                  <a:pt x="2362833" y="1764152"/>
                  <a:pt x="2086077" y="1733671"/>
                </a:cubicBezTo>
                <a:cubicBezTo>
                  <a:pt x="1809322" y="1703190"/>
                  <a:pt x="1740869" y="1718746"/>
                  <a:pt x="1593249" y="1733671"/>
                </a:cubicBezTo>
                <a:cubicBezTo>
                  <a:pt x="1445629" y="1748596"/>
                  <a:pt x="1266135" y="1752451"/>
                  <a:pt x="1039663" y="1733671"/>
                </a:cubicBezTo>
                <a:cubicBezTo>
                  <a:pt x="813191" y="1714891"/>
                  <a:pt x="501798" y="1707940"/>
                  <a:pt x="0" y="1733671"/>
                </a:cubicBezTo>
                <a:lnTo>
                  <a:pt x="0" y="1733671"/>
                </a:lnTo>
                <a:cubicBezTo>
                  <a:pt x="28876" y="1472965"/>
                  <a:pt x="26562" y="1349705"/>
                  <a:pt x="0" y="1155781"/>
                </a:cubicBezTo>
                <a:cubicBezTo>
                  <a:pt x="-26562" y="961857"/>
                  <a:pt x="-25057" y="777784"/>
                  <a:pt x="0" y="577890"/>
                </a:cubicBezTo>
                <a:cubicBezTo>
                  <a:pt x="25057" y="377996"/>
                  <a:pt x="-26429" y="143381"/>
                  <a:pt x="0" y="0"/>
                </a:cubicBezTo>
                <a:close/>
              </a:path>
            </a:pathLst>
          </a:custGeom>
          <a:solidFill>
            <a:srgbClr val="F8BE94"/>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en-GB" dirty="0">
                <a:solidFill>
                  <a:srgbClr val="000000"/>
                </a:solidFill>
              </a:rPr>
              <a:t>The Celts were formed of many different groups, </a:t>
            </a:r>
            <a:br>
              <a:rPr lang="en-GB" dirty="0">
                <a:solidFill>
                  <a:srgbClr val="000000"/>
                </a:solidFill>
              </a:rPr>
            </a:br>
            <a:r>
              <a:rPr lang="en-GB" dirty="0">
                <a:solidFill>
                  <a:srgbClr val="000000"/>
                </a:solidFill>
              </a:rPr>
              <a:t>known as tribes, and each tribe had their own </a:t>
            </a:r>
            <a:br>
              <a:rPr lang="en-GB" dirty="0">
                <a:solidFill>
                  <a:srgbClr val="000000"/>
                </a:solidFill>
              </a:rPr>
            </a:br>
            <a:r>
              <a:rPr lang="en-GB" dirty="0">
                <a:solidFill>
                  <a:srgbClr val="000000"/>
                </a:solidFill>
              </a:rPr>
              <a:t>kings and queens. However, despite being part </a:t>
            </a:r>
            <a:br>
              <a:rPr lang="en-GB" dirty="0">
                <a:solidFill>
                  <a:srgbClr val="000000"/>
                </a:solidFill>
              </a:rPr>
            </a:br>
            <a:r>
              <a:rPr lang="en-GB" dirty="0">
                <a:solidFill>
                  <a:srgbClr val="000000"/>
                </a:solidFill>
              </a:rPr>
              <a:t>of separate tribes, their cultures, traditions and </a:t>
            </a:r>
            <a:br>
              <a:rPr lang="en-GB" dirty="0">
                <a:solidFill>
                  <a:srgbClr val="000000"/>
                </a:solidFill>
              </a:rPr>
            </a:br>
            <a:r>
              <a:rPr lang="en-GB" dirty="0">
                <a:solidFill>
                  <a:srgbClr val="000000"/>
                </a:solidFill>
              </a:rPr>
              <a:t>religious beliefs were similar. </a:t>
            </a:r>
            <a:endParaRPr lang="en-GB" dirty="0">
              <a:solidFill>
                <a:schemeClr val="tx1"/>
              </a:solidFill>
            </a:endParaRPr>
          </a:p>
        </p:txBody>
      </p:sp>
      <p:sp>
        <p:nvSpPr>
          <p:cNvPr id="20" name="Rounded Rectangle 19">
            <a:extLst>
              <a:ext uri="{FF2B5EF4-FFF2-40B4-BE49-F238E27FC236}">
                <a16:creationId xmlns:a16="http://schemas.microsoft.com/office/drawing/2014/main" id="{FCB46C58-3248-0B44-9506-7DAB73C9628F}"/>
              </a:ext>
            </a:extLst>
          </p:cNvPr>
          <p:cNvSpPr/>
          <p:nvPr/>
        </p:nvSpPr>
        <p:spPr>
          <a:xfrm>
            <a:off x="3672654" y="1540025"/>
            <a:ext cx="4840574" cy="902900"/>
          </a:xfrm>
          <a:custGeom>
            <a:avLst/>
            <a:gdLst>
              <a:gd name="connsiteX0" fmla="*/ 0 w 4840574"/>
              <a:gd name="connsiteY0" fmla="*/ 0 h 902900"/>
              <a:gd name="connsiteX1" fmla="*/ 0 w 4840574"/>
              <a:gd name="connsiteY1" fmla="*/ 0 h 902900"/>
              <a:gd name="connsiteX2" fmla="*/ 594699 w 4840574"/>
              <a:gd name="connsiteY2" fmla="*/ 0 h 902900"/>
              <a:gd name="connsiteX3" fmla="*/ 1334615 w 4840574"/>
              <a:gd name="connsiteY3" fmla="*/ 0 h 902900"/>
              <a:gd name="connsiteX4" fmla="*/ 1977720 w 4840574"/>
              <a:gd name="connsiteY4" fmla="*/ 0 h 902900"/>
              <a:gd name="connsiteX5" fmla="*/ 2572419 w 4840574"/>
              <a:gd name="connsiteY5" fmla="*/ 0 h 902900"/>
              <a:gd name="connsiteX6" fmla="*/ 3312336 w 4840574"/>
              <a:gd name="connsiteY6" fmla="*/ 0 h 902900"/>
              <a:gd name="connsiteX7" fmla="*/ 4003846 w 4840574"/>
              <a:gd name="connsiteY7" fmla="*/ 0 h 902900"/>
              <a:gd name="connsiteX8" fmla="*/ 4840574 w 4840574"/>
              <a:gd name="connsiteY8" fmla="*/ 0 h 902900"/>
              <a:gd name="connsiteX9" fmla="*/ 4840574 w 4840574"/>
              <a:gd name="connsiteY9" fmla="*/ 0 h 902900"/>
              <a:gd name="connsiteX10" fmla="*/ 4840574 w 4840574"/>
              <a:gd name="connsiteY10" fmla="*/ 469508 h 902900"/>
              <a:gd name="connsiteX11" fmla="*/ 4840574 w 4840574"/>
              <a:gd name="connsiteY11" fmla="*/ 902900 h 902900"/>
              <a:gd name="connsiteX12" fmla="*/ 4840574 w 4840574"/>
              <a:gd name="connsiteY12" fmla="*/ 902900 h 902900"/>
              <a:gd name="connsiteX13" fmla="*/ 4245875 w 4840574"/>
              <a:gd name="connsiteY13" fmla="*/ 902900 h 902900"/>
              <a:gd name="connsiteX14" fmla="*/ 3699582 w 4840574"/>
              <a:gd name="connsiteY14" fmla="*/ 902900 h 902900"/>
              <a:gd name="connsiteX15" fmla="*/ 2959665 w 4840574"/>
              <a:gd name="connsiteY15" fmla="*/ 902900 h 902900"/>
              <a:gd name="connsiteX16" fmla="*/ 2364966 w 4840574"/>
              <a:gd name="connsiteY16" fmla="*/ 902900 h 902900"/>
              <a:gd name="connsiteX17" fmla="*/ 1625050 w 4840574"/>
              <a:gd name="connsiteY17" fmla="*/ 902900 h 902900"/>
              <a:gd name="connsiteX18" fmla="*/ 836728 w 4840574"/>
              <a:gd name="connsiteY18" fmla="*/ 902900 h 902900"/>
              <a:gd name="connsiteX19" fmla="*/ 0 w 4840574"/>
              <a:gd name="connsiteY19" fmla="*/ 902900 h 902900"/>
              <a:gd name="connsiteX20" fmla="*/ 0 w 4840574"/>
              <a:gd name="connsiteY20" fmla="*/ 902900 h 902900"/>
              <a:gd name="connsiteX21" fmla="*/ 0 w 4840574"/>
              <a:gd name="connsiteY21" fmla="*/ 433392 h 902900"/>
              <a:gd name="connsiteX22" fmla="*/ 0 w 4840574"/>
              <a:gd name="connsiteY22" fmla="*/ 0 h 90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840574" h="902900" fill="none" extrusionOk="0">
                <a:moveTo>
                  <a:pt x="0" y="0"/>
                </a:moveTo>
                <a:lnTo>
                  <a:pt x="0" y="0"/>
                </a:lnTo>
                <a:cubicBezTo>
                  <a:pt x="173903" y="26588"/>
                  <a:pt x="346712" y="-4190"/>
                  <a:pt x="594699" y="0"/>
                </a:cubicBezTo>
                <a:cubicBezTo>
                  <a:pt x="842686" y="4190"/>
                  <a:pt x="1020031" y="-36718"/>
                  <a:pt x="1334615" y="0"/>
                </a:cubicBezTo>
                <a:cubicBezTo>
                  <a:pt x="1649199" y="36718"/>
                  <a:pt x="1815425" y="-15913"/>
                  <a:pt x="1977720" y="0"/>
                </a:cubicBezTo>
                <a:cubicBezTo>
                  <a:pt x="2140016" y="15913"/>
                  <a:pt x="2286197" y="10976"/>
                  <a:pt x="2572419" y="0"/>
                </a:cubicBezTo>
                <a:cubicBezTo>
                  <a:pt x="2858641" y="-10976"/>
                  <a:pt x="2950683" y="-14566"/>
                  <a:pt x="3312336" y="0"/>
                </a:cubicBezTo>
                <a:cubicBezTo>
                  <a:pt x="3673989" y="14566"/>
                  <a:pt x="3792005" y="1842"/>
                  <a:pt x="4003846" y="0"/>
                </a:cubicBezTo>
                <a:cubicBezTo>
                  <a:pt x="4215687" y="-1842"/>
                  <a:pt x="4430927" y="20379"/>
                  <a:pt x="4840574" y="0"/>
                </a:cubicBezTo>
                <a:lnTo>
                  <a:pt x="4840574" y="0"/>
                </a:lnTo>
                <a:cubicBezTo>
                  <a:pt x="4840882" y="219431"/>
                  <a:pt x="4830516" y="333952"/>
                  <a:pt x="4840574" y="469508"/>
                </a:cubicBezTo>
                <a:cubicBezTo>
                  <a:pt x="4850632" y="605064"/>
                  <a:pt x="4822300" y="743250"/>
                  <a:pt x="4840574" y="902900"/>
                </a:cubicBezTo>
                <a:lnTo>
                  <a:pt x="4840574" y="902900"/>
                </a:lnTo>
                <a:cubicBezTo>
                  <a:pt x="4706133" y="901053"/>
                  <a:pt x="4449293" y="925671"/>
                  <a:pt x="4245875" y="902900"/>
                </a:cubicBezTo>
                <a:cubicBezTo>
                  <a:pt x="4042457" y="880129"/>
                  <a:pt x="3847385" y="926406"/>
                  <a:pt x="3699582" y="902900"/>
                </a:cubicBezTo>
                <a:cubicBezTo>
                  <a:pt x="3551779" y="879394"/>
                  <a:pt x="3312607" y="896049"/>
                  <a:pt x="2959665" y="902900"/>
                </a:cubicBezTo>
                <a:cubicBezTo>
                  <a:pt x="2606723" y="909751"/>
                  <a:pt x="2642170" y="895073"/>
                  <a:pt x="2364966" y="902900"/>
                </a:cubicBezTo>
                <a:cubicBezTo>
                  <a:pt x="2087762" y="910727"/>
                  <a:pt x="1811399" y="918604"/>
                  <a:pt x="1625050" y="902900"/>
                </a:cubicBezTo>
                <a:cubicBezTo>
                  <a:pt x="1438701" y="887196"/>
                  <a:pt x="1210476" y="907365"/>
                  <a:pt x="836728" y="902900"/>
                </a:cubicBezTo>
                <a:cubicBezTo>
                  <a:pt x="462980" y="898435"/>
                  <a:pt x="372959" y="919549"/>
                  <a:pt x="0" y="902900"/>
                </a:cubicBezTo>
                <a:lnTo>
                  <a:pt x="0" y="902900"/>
                </a:lnTo>
                <a:cubicBezTo>
                  <a:pt x="-8476" y="764288"/>
                  <a:pt x="-6717" y="613598"/>
                  <a:pt x="0" y="433392"/>
                </a:cubicBezTo>
                <a:cubicBezTo>
                  <a:pt x="6717" y="253186"/>
                  <a:pt x="-5379" y="97505"/>
                  <a:pt x="0" y="0"/>
                </a:cubicBezTo>
                <a:close/>
              </a:path>
              <a:path w="4840574" h="902900" stroke="0" extrusionOk="0">
                <a:moveTo>
                  <a:pt x="0" y="0"/>
                </a:moveTo>
                <a:lnTo>
                  <a:pt x="0" y="0"/>
                </a:lnTo>
                <a:cubicBezTo>
                  <a:pt x="182789" y="17084"/>
                  <a:pt x="349755" y="13538"/>
                  <a:pt x="643105" y="0"/>
                </a:cubicBezTo>
                <a:cubicBezTo>
                  <a:pt x="936456" y="-13538"/>
                  <a:pt x="1029578" y="-22508"/>
                  <a:pt x="1189398" y="0"/>
                </a:cubicBezTo>
                <a:cubicBezTo>
                  <a:pt x="1349218" y="22508"/>
                  <a:pt x="1686492" y="12312"/>
                  <a:pt x="1977720" y="0"/>
                </a:cubicBezTo>
                <a:cubicBezTo>
                  <a:pt x="2268948" y="-12312"/>
                  <a:pt x="2371541" y="-17885"/>
                  <a:pt x="2620825" y="0"/>
                </a:cubicBezTo>
                <a:cubicBezTo>
                  <a:pt x="2870109" y="17885"/>
                  <a:pt x="3128175" y="13443"/>
                  <a:pt x="3263930" y="0"/>
                </a:cubicBezTo>
                <a:cubicBezTo>
                  <a:pt x="3399685" y="-13443"/>
                  <a:pt x="3768277" y="3196"/>
                  <a:pt x="4052252" y="0"/>
                </a:cubicBezTo>
                <a:cubicBezTo>
                  <a:pt x="4336227" y="-3196"/>
                  <a:pt x="4661400" y="-15655"/>
                  <a:pt x="4840574" y="0"/>
                </a:cubicBezTo>
                <a:lnTo>
                  <a:pt x="4840574" y="0"/>
                </a:lnTo>
                <a:cubicBezTo>
                  <a:pt x="4817803" y="217356"/>
                  <a:pt x="4832970" y="338837"/>
                  <a:pt x="4840574" y="469508"/>
                </a:cubicBezTo>
                <a:cubicBezTo>
                  <a:pt x="4848178" y="600179"/>
                  <a:pt x="4846593" y="764966"/>
                  <a:pt x="4840574" y="902900"/>
                </a:cubicBezTo>
                <a:lnTo>
                  <a:pt x="4840574" y="902900"/>
                </a:lnTo>
                <a:cubicBezTo>
                  <a:pt x="4571599" y="891403"/>
                  <a:pt x="4491666" y="918081"/>
                  <a:pt x="4245875" y="902900"/>
                </a:cubicBezTo>
                <a:cubicBezTo>
                  <a:pt x="4000084" y="887719"/>
                  <a:pt x="3872499" y="882071"/>
                  <a:pt x="3554364" y="902900"/>
                </a:cubicBezTo>
                <a:cubicBezTo>
                  <a:pt x="3236229" y="923729"/>
                  <a:pt x="3044329" y="917170"/>
                  <a:pt x="2911260" y="902900"/>
                </a:cubicBezTo>
                <a:cubicBezTo>
                  <a:pt x="2778191" y="888630"/>
                  <a:pt x="2363849" y="926581"/>
                  <a:pt x="2122937" y="902900"/>
                </a:cubicBezTo>
                <a:cubicBezTo>
                  <a:pt x="1882025" y="879219"/>
                  <a:pt x="1662623" y="890194"/>
                  <a:pt x="1334615" y="902900"/>
                </a:cubicBezTo>
                <a:cubicBezTo>
                  <a:pt x="1006607" y="915606"/>
                  <a:pt x="907465" y="925202"/>
                  <a:pt x="739916" y="902900"/>
                </a:cubicBezTo>
                <a:cubicBezTo>
                  <a:pt x="572367" y="880598"/>
                  <a:pt x="367876" y="876908"/>
                  <a:pt x="0" y="902900"/>
                </a:cubicBezTo>
                <a:lnTo>
                  <a:pt x="0" y="902900"/>
                </a:lnTo>
                <a:cubicBezTo>
                  <a:pt x="-9345" y="717296"/>
                  <a:pt x="23401" y="642772"/>
                  <a:pt x="0" y="433392"/>
                </a:cubicBezTo>
                <a:cubicBezTo>
                  <a:pt x="-23401" y="224012"/>
                  <a:pt x="11604" y="117500"/>
                  <a:pt x="0" y="0"/>
                </a:cubicBezTo>
                <a:close/>
              </a:path>
            </a:pathLst>
          </a:custGeom>
          <a:solidFill>
            <a:srgbClr val="F8BE94"/>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324000" bIns="144000" rtlCol="0" anchor="ctr"/>
          <a:lstStyle/>
          <a:p>
            <a:r>
              <a:rPr lang="en-GB" dirty="0">
                <a:solidFill>
                  <a:srgbClr val="000000"/>
                </a:solidFill>
              </a:rPr>
              <a:t>The Celts lived across much of central and northern Europe during the Iron Age.</a:t>
            </a:r>
            <a:endParaRPr lang="en-GB" dirty="0">
              <a:solidFill>
                <a:schemeClr val="tx1"/>
              </a:solidFill>
            </a:endParaRPr>
          </a:p>
        </p:txBody>
      </p:sp>
      <p:sp>
        <p:nvSpPr>
          <p:cNvPr id="14" name="Rounded Rectangle 13">
            <a:extLst>
              <a:ext uri="{FF2B5EF4-FFF2-40B4-BE49-F238E27FC236}">
                <a16:creationId xmlns:a16="http://schemas.microsoft.com/office/drawing/2014/main" id="{75451129-0906-FA4C-9DA6-3655B36D6F2A}"/>
              </a:ext>
            </a:extLst>
          </p:cNvPr>
          <p:cNvSpPr/>
          <p:nvPr/>
        </p:nvSpPr>
        <p:spPr>
          <a:xfrm>
            <a:off x="3198251" y="1546366"/>
            <a:ext cx="5277724" cy="1041350"/>
          </a:xfrm>
          <a:custGeom>
            <a:avLst/>
            <a:gdLst>
              <a:gd name="connsiteX0" fmla="*/ 0 w 5277724"/>
              <a:gd name="connsiteY0" fmla="*/ 0 h 1041350"/>
              <a:gd name="connsiteX1" fmla="*/ 0 w 5277724"/>
              <a:gd name="connsiteY1" fmla="*/ 0 h 1041350"/>
              <a:gd name="connsiteX2" fmla="*/ 554161 w 5277724"/>
              <a:gd name="connsiteY2" fmla="*/ 0 h 1041350"/>
              <a:gd name="connsiteX3" fmla="*/ 1161099 w 5277724"/>
              <a:gd name="connsiteY3" fmla="*/ 0 h 1041350"/>
              <a:gd name="connsiteX4" fmla="*/ 1715260 w 5277724"/>
              <a:gd name="connsiteY4" fmla="*/ 0 h 1041350"/>
              <a:gd name="connsiteX5" fmla="*/ 2427753 w 5277724"/>
              <a:gd name="connsiteY5" fmla="*/ 0 h 1041350"/>
              <a:gd name="connsiteX6" fmla="*/ 3087469 w 5277724"/>
              <a:gd name="connsiteY6" fmla="*/ 0 h 1041350"/>
              <a:gd name="connsiteX7" fmla="*/ 3747184 w 5277724"/>
              <a:gd name="connsiteY7" fmla="*/ 0 h 1041350"/>
              <a:gd name="connsiteX8" fmla="*/ 4512454 w 5277724"/>
              <a:gd name="connsiteY8" fmla="*/ 0 h 1041350"/>
              <a:gd name="connsiteX9" fmla="*/ 5277724 w 5277724"/>
              <a:gd name="connsiteY9" fmla="*/ 0 h 1041350"/>
              <a:gd name="connsiteX10" fmla="*/ 5277724 w 5277724"/>
              <a:gd name="connsiteY10" fmla="*/ 0 h 1041350"/>
              <a:gd name="connsiteX11" fmla="*/ 5277724 w 5277724"/>
              <a:gd name="connsiteY11" fmla="*/ 489435 h 1041350"/>
              <a:gd name="connsiteX12" fmla="*/ 5277724 w 5277724"/>
              <a:gd name="connsiteY12" fmla="*/ 1041350 h 1041350"/>
              <a:gd name="connsiteX13" fmla="*/ 5277724 w 5277724"/>
              <a:gd name="connsiteY13" fmla="*/ 1041350 h 1041350"/>
              <a:gd name="connsiteX14" fmla="*/ 4776340 w 5277724"/>
              <a:gd name="connsiteY14" fmla="*/ 1041350 h 1041350"/>
              <a:gd name="connsiteX15" fmla="*/ 4222179 w 5277724"/>
              <a:gd name="connsiteY15" fmla="*/ 1041350 h 1041350"/>
              <a:gd name="connsiteX16" fmla="*/ 3509686 w 5277724"/>
              <a:gd name="connsiteY16" fmla="*/ 1041350 h 1041350"/>
              <a:gd name="connsiteX17" fmla="*/ 2744416 w 5277724"/>
              <a:gd name="connsiteY17" fmla="*/ 1041350 h 1041350"/>
              <a:gd name="connsiteX18" fmla="*/ 2137478 w 5277724"/>
              <a:gd name="connsiteY18" fmla="*/ 1041350 h 1041350"/>
              <a:gd name="connsiteX19" fmla="*/ 1372208 w 5277724"/>
              <a:gd name="connsiteY19" fmla="*/ 1041350 h 1041350"/>
              <a:gd name="connsiteX20" fmla="*/ 818047 w 5277724"/>
              <a:gd name="connsiteY20" fmla="*/ 1041350 h 1041350"/>
              <a:gd name="connsiteX21" fmla="*/ 0 w 5277724"/>
              <a:gd name="connsiteY21" fmla="*/ 1041350 h 1041350"/>
              <a:gd name="connsiteX22" fmla="*/ 0 w 5277724"/>
              <a:gd name="connsiteY22" fmla="*/ 1041350 h 1041350"/>
              <a:gd name="connsiteX23" fmla="*/ 0 w 5277724"/>
              <a:gd name="connsiteY23" fmla="*/ 551916 h 1041350"/>
              <a:gd name="connsiteX24" fmla="*/ 0 w 5277724"/>
              <a:gd name="connsiteY24" fmla="*/ 0 h 10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77724" h="1041350" fill="none" extrusionOk="0">
                <a:moveTo>
                  <a:pt x="0" y="0"/>
                </a:moveTo>
                <a:lnTo>
                  <a:pt x="0" y="0"/>
                </a:lnTo>
                <a:cubicBezTo>
                  <a:pt x="226932" y="19946"/>
                  <a:pt x="311316" y="27161"/>
                  <a:pt x="554161" y="0"/>
                </a:cubicBezTo>
                <a:cubicBezTo>
                  <a:pt x="797006" y="-27161"/>
                  <a:pt x="1016355" y="-6439"/>
                  <a:pt x="1161099" y="0"/>
                </a:cubicBezTo>
                <a:cubicBezTo>
                  <a:pt x="1305843" y="6439"/>
                  <a:pt x="1583136" y="11734"/>
                  <a:pt x="1715260" y="0"/>
                </a:cubicBezTo>
                <a:cubicBezTo>
                  <a:pt x="1847384" y="-11734"/>
                  <a:pt x="2265256" y="31669"/>
                  <a:pt x="2427753" y="0"/>
                </a:cubicBezTo>
                <a:cubicBezTo>
                  <a:pt x="2590250" y="-31669"/>
                  <a:pt x="2833419" y="30322"/>
                  <a:pt x="3087469" y="0"/>
                </a:cubicBezTo>
                <a:cubicBezTo>
                  <a:pt x="3341519" y="-30322"/>
                  <a:pt x="3575730" y="18928"/>
                  <a:pt x="3747184" y="0"/>
                </a:cubicBezTo>
                <a:cubicBezTo>
                  <a:pt x="3918638" y="-18928"/>
                  <a:pt x="4334807" y="-28270"/>
                  <a:pt x="4512454" y="0"/>
                </a:cubicBezTo>
                <a:cubicBezTo>
                  <a:pt x="4690101" y="28270"/>
                  <a:pt x="5083558" y="5469"/>
                  <a:pt x="5277724" y="0"/>
                </a:cubicBezTo>
                <a:lnTo>
                  <a:pt x="5277724" y="0"/>
                </a:lnTo>
                <a:cubicBezTo>
                  <a:pt x="5278117" y="225910"/>
                  <a:pt x="5274520" y="280018"/>
                  <a:pt x="5277724" y="489435"/>
                </a:cubicBezTo>
                <a:cubicBezTo>
                  <a:pt x="5280928" y="698852"/>
                  <a:pt x="5260906" y="836168"/>
                  <a:pt x="5277724" y="1041350"/>
                </a:cubicBezTo>
                <a:lnTo>
                  <a:pt x="5277724" y="1041350"/>
                </a:lnTo>
                <a:cubicBezTo>
                  <a:pt x="5154767" y="1017020"/>
                  <a:pt x="4879355" y="1033132"/>
                  <a:pt x="4776340" y="1041350"/>
                </a:cubicBezTo>
                <a:cubicBezTo>
                  <a:pt x="4673325" y="1049568"/>
                  <a:pt x="4404726" y="1021000"/>
                  <a:pt x="4222179" y="1041350"/>
                </a:cubicBezTo>
                <a:cubicBezTo>
                  <a:pt x="4039632" y="1061700"/>
                  <a:pt x="3808883" y="1058274"/>
                  <a:pt x="3509686" y="1041350"/>
                </a:cubicBezTo>
                <a:cubicBezTo>
                  <a:pt x="3210489" y="1024426"/>
                  <a:pt x="2925268" y="1010249"/>
                  <a:pt x="2744416" y="1041350"/>
                </a:cubicBezTo>
                <a:cubicBezTo>
                  <a:pt x="2563564" y="1072452"/>
                  <a:pt x="2365083" y="1013459"/>
                  <a:pt x="2137478" y="1041350"/>
                </a:cubicBezTo>
                <a:cubicBezTo>
                  <a:pt x="1909873" y="1069241"/>
                  <a:pt x="1641088" y="1066788"/>
                  <a:pt x="1372208" y="1041350"/>
                </a:cubicBezTo>
                <a:cubicBezTo>
                  <a:pt x="1103328" y="1015913"/>
                  <a:pt x="1041220" y="1044329"/>
                  <a:pt x="818047" y="1041350"/>
                </a:cubicBezTo>
                <a:cubicBezTo>
                  <a:pt x="594874" y="1038371"/>
                  <a:pt x="348615" y="1018334"/>
                  <a:pt x="0" y="1041350"/>
                </a:cubicBezTo>
                <a:lnTo>
                  <a:pt x="0" y="1041350"/>
                </a:lnTo>
                <a:cubicBezTo>
                  <a:pt x="10475" y="851068"/>
                  <a:pt x="-23861" y="712639"/>
                  <a:pt x="0" y="551916"/>
                </a:cubicBezTo>
                <a:cubicBezTo>
                  <a:pt x="23861" y="391193"/>
                  <a:pt x="785" y="217561"/>
                  <a:pt x="0" y="0"/>
                </a:cubicBezTo>
                <a:close/>
              </a:path>
              <a:path w="5277724" h="1041350" stroke="0" extrusionOk="0">
                <a:moveTo>
                  <a:pt x="0" y="0"/>
                </a:moveTo>
                <a:lnTo>
                  <a:pt x="0" y="0"/>
                </a:lnTo>
                <a:cubicBezTo>
                  <a:pt x="241428" y="-26291"/>
                  <a:pt x="483192" y="18282"/>
                  <a:pt x="606938" y="0"/>
                </a:cubicBezTo>
                <a:cubicBezTo>
                  <a:pt x="730684" y="-18282"/>
                  <a:pt x="864437" y="18316"/>
                  <a:pt x="1108322" y="0"/>
                </a:cubicBezTo>
                <a:cubicBezTo>
                  <a:pt x="1352207" y="-18316"/>
                  <a:pt x="1583163" y="31384"/>
                  <a:pt x="1873592" y="0"/>
                </a:cubicBezTo>
                <a:cubicBezTo>
                  <a:pt x="2164021" y="-31384"/>
                  <a:pt x="2322420" y="-22643"/>
                  <a:pt x="2480530" y="0"/>
                </a:cubicBezTo>
                <a:cubicBezTo>
                  <a:pt x="2638640" y="22643"/>
                  <a:pt x="2859655" y="-12497"/>
                  <a:pt x="3087469" y="0"/>
                </a:cubicBezTo>
                <a:cubicBezTo>
                  <a:pt x="3315283" y="12497"/>
                  <a:pt x="3508170" y="-23458"/>
                  <a:pt x="3852739" y="0"/>
                </a:cubicBezTo>
                <a:cubicBezTo>
                  <a:pt x="4197308" y="23458"/>
                  <a:pt x="4195122" y="-11468"/>
                  <a:pt x="4406900" y="0"/>
                </a:cubicBezTo>
                <a:cubicBezTo>
                  <a:pt x="4618678" y="11468"/>
                  <a:pt x="4936159" y="-36577"/>
                  <a:pt x="5277724" y="0"/>
                </a:cubicBezTo>
                <a:lnTo>
                  <a:pt x="5277724" y="0"/>
                </a:lnTo>
                <a:cubicBezTo>
                  <a:pt x="5286227" y="120789"/>
                  <a:pt x="5303407" y="363422"/>
                  <a:pt x="5277724" y="541502"/>
                </a:cubicBezTo>
                <a:cubicBezTo>
                  <a:pt x="5252041" y="719582"/>
                  <a:pt x="5253907" y="799129"/>
                  <a:pt x="5277724" y="1041350"/>
                </a:cubicBezTo>
                <a:lnTo>
                  <a:pt x="5277724" y="1041350"/>
                </a:lnTo>
                <a:cubicBezTo>
                  <a:pt x="5062584" y="1042528"/>
                  <a:pt x="4930257" y="1063939"/>
                  <a:pt x="4618009" y="1041350"/>
                </a:cubicBezTo>
                <a:cubicBezTo>
                  <a:pt x="4305762" y="1018761"/>
                  <a:pt x="4156609" y="1062382"/>
                  <a:pt x="4011070" y="1041350"/>
                </a:cubicBezTo>
                <a:cubicBezTo>
                  <a:pt x="3865531" y="1020318"/>
                  <a:pt x="3499030" y="1018217"/>
                  <a:pt x="3245800" y="1041350"/>
                </a:cubicBezTo>
                <a:cubicBezTo>
                  <a:pt x="2992570" y="1064484"/>
                  <a:pt x="2787366" y="1064045"/>
                  <a:pt x="2480530" y="1041350"/>
                </a:cubicBezTo>
                <a:cubicBezTo>
                  <a:pt x="2173694" y="1018656"/>
                  <a:pt x="2062030" y="1017232"/>
                  <a:pt x="1926369" y="1041350"/>
                </a:cubicBezTo>
                <a:cubicBezTo>
                  <a:pt x="1790708" y="1065468"/>
                  <a:pt x="1574512" y="1042864"/>
                  <a:pt x="1266654" y="1041350"/>
                </a:cubicBezTo>
                <a:cubicBezTo>
                  <a:pt x="958797" y="1039836"/>
                  <a:pt x="477670" y="1023125"/>
                  <a:pt x="0" y="1041350"/>
                </a:cubicBezTo>
                <a:lnTo>
                  <a:pt x="0" y="1041350"/>
                </a:lnTo>
                <a:cubicBezTo>
                  <a:pt x="-9736" y="856569"/>
                  <a:pt x="14930" y="635778"/>
                  <a:pt x="0" y="520675"/>
                </a:cubicBezTo>
                <a:cubicBezTo>
                  <a:pt x="-14930" y="405572"/>
                  <a:pt x="15073" y="198285"/>
                  <a:pt x="0" y="0"/>
                </a:cubicBezTo>
                <a:close/>
              </a:path>
            </a:pathLst>
          </a:custGeom>
          <a:solidFill>
            <a:srgbClr val="F8BE94"/>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324000" bIns="144000" rtlCol="0" anchor="ctr"/>
          <a:lstStyle/>
          <a:p>
            <a:r>
              <a:rPr lang="en-GB" dirty="0">
                <a:solidFill>
                  <a:schemeClr val="tx1"/>
                </a:solidFill>
              </a:rPr>
              <a:t>They were thought to have arrived in Britain around 1000 BC and ruled over many parts of it until the Romans arrived in AD 43. </a:t>
            </a:r>
          </a:p>
        </p:txBody>
      </p:sp>
      <p:pic>
        <p:nvPicPr>
          <p:cNvPr id="6" name="Picture 5" descr="A person in a dress&#10;&#10;Description automatically generated with low confidence">
            <a:extLst>
              <a:ext uri="{FF2B5EF4-FFF2-40B4-BE49-F238E27FC236}">
                <a16:creationId xmlns:a16="http://schemas.microsoft.com/office/drawing/2014/main" id="{5C682B39-33CB-6248-AF16-296C96FB2B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307161" y="1019465"/>
            <a:ext cx="2621183" cy="5011839"/>
          </a:xfrm>
          <a:prstGeom prst="rect">
            <a:avLst/>
          </a:prstGeom>
        </p:spPr>
      </p:pic>
      <p:grpSp>
        <p:nvGrpSpPr>
          <p:cNvPr id="5" name="Group 4">
            <a:extLst>
              <a:ext uri="{FF2B5EF4-FFF2-40B4-BE49-F238E27FC236}">
                <a16:creationId xmlns:a16="http://schemas.microsoft.com/office/drawing/2014/main" id="{24759B78-6E1E-EF4B-A51A-82415BF4CED7}"/>
              </a:ext>
            </a:extLst>
          </p:cNvPr>
          <p:cNvGrpSpPr/>
          <p:nvPr/>
        </p:nvGrpSpPr>
        <p:grpSpPr>
          <a:xfrm>
            <a:off x="2238854" y="3429000"/>
            <a:ext cx="6274375" cy="1412112"/>
            <a:chOff x="749143" y="5342153"/>
            <a:chExt cx="4568445" cy="704067"/>
          </a:xfrm>
        </p:grpSpPr>
        <p:sp>
          <p:nvSpPr>
            <p:cNvPr id="13" name="Rounded Rectangle 12">
              <a:extLst>
                <a:ext uri="{FF2B5EF4-FFF2-40B4-BE49-F238E27FC236}">
                  <a16:creationId xmlns:a16="http://schemas.microsoft.com/office/drawing/2014/main" id="{FFEE8B59-5E54-1E44-BBAD-D717C3259975}"/>
                </a:ext>
              </a:extLst>
            </p:cNvPr>
            <p:cNvSpPr/>
            <p:nvPr/>
          </p:nvSpPr>
          <p:spPr>
            <a:xfrm>
              <a:off x="749143" y="5380366"/>
              <a:ext cx="4483464" cy="665854"/>
            </a:xfrm>
            <a:custGeom>
              <a:avLst/>
              <a:gdLst>
                <a:gd name="connsiteX0" fmla="*/ 0 w 4483464"/>
                <a:gd name="connsiteY0" fmla="*/ 112543 h 665854"/>
                <a:gd name="connsiteX1" fmla="*/ 112543 w 4483464"/>
                <a:gd name="connsiteY1" fmla="*/ 0 h 665854"/>
                <a:gd name="connsiteX2" fmla="*/ 763466 w 4483464"/>
                <a:gd name="connsiteY2" fmla="*/ 0 h 665854"/>
                <a:gd name="connsiteX3" fmla="*/ 1244055 w 4483464"/>
                <a:gd name="connsiteY3" fmla="*/ 0 h 665854"/>
                <a:gd name="connsiteX4" fmla="*/ 1852395 w 4483464"/>
                <a:gd name="connsiteY4" fmla="*/ 0 h 665854"/>
                <a:gd name="connsiteX5" fmla="*/ 2375567 w 4483464"/>
                <a:gd name="connsiteY5" fmla="*/ 0 h 665854"/>
                <a:gd name="connsiteX6" fmla="*/ 3026490 w 4483464"/>
                <a:gd name="connsiteY6" fmla="*/ 0 h 665854"/>
                <a:gd name="connsiteX7" fmla="*/ 3549662 w 4483464"/>
                <a:gd name="connsiteY7" fmla="*/ 0 h 665854"/>
                <a:gd name="connsiteX8" fmla="*/ 4370921 w 4483464"/>
                <a:gd name="connsiteY8" fmla="*/ 0 h 665854"/>
                <a:gd name="connsiteX9" fmla="*/ 4483464 w 4483464"/>
                <a:gd name="connsiteY9" fmla="*/ 112543 h 665854"/>
                <a:gd name="connsiteX10" fmla="*/ 4483464 w 4483464"/>
                <a:gd name="connsiteY10" fmla="*/ 553311 h 665854"/>
                <a:gd name="connsiteX11" fmla="*/ 4370921 w 4483464"/>
                <a:gd name="connsiteY11" fmla="*/ 665854 h 665854"/>
                <a:gd name="connsiteX12" fmla="*/ 3677414 w 4483464"/>
                <a:gd name="connsiteY12" fmla="*/ 665854 h 665854"/>
                <a:gd name="connsiteX13" fmla="*/ 3154242 w 4483464"/>
                <a:gd name="connsiteY13" fmla="*/ 665854 h 665854"/>
                <a:gd name="connsiteX14" fmla="*/ 2673653 w 4483464"/>
                <a:gd name="connsiteY14" fmla="*/ 665854 h 665854"/>
                <a:gd name="connsiteX15" fmla="*/ 2150481 w 4483464"/>
                <a:gd name="connsiteY15" fmla="*/ 665854 h 665854"/>
                <a:gd name="connsiteX16" fmla="*/ 1584725 w 4483464"/>
                <a:gd name="connsiteY16" fmla="*/ 665854 h 665854"/>
                <a:gd name="connsiteX17" fmla="*/ 976385 w 4483464"/>
                <a:gd name="connsiteY17" fmla="*/ 665854 h 665854"/>
                <a:gd name="connsiteX18" fmla="*/ 112543 w 4483464"/>
                <a:gd name="connsiteY18" fmla="*/ 665854 h 665854"/>
                <a:gd name="connsiteX19" fmla="*/ 0 w 4483464"/>
                <a:gd name="connsiteY19" fmla="*/ 553311 h 665854"/>
                <a:gd name="connsiteX20" fmla="*/ 0 w 4483464"/>
                <a:gd name="connsiteY20" fmla="*/ 112543 h 66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83464" h="665854" fill="none" extrusionOk="0">
                  <a:moveTo>
                    <a:pt x="0" y="112543"/>
                  </a:moveTo>
                  <a:cubicBezTo>
                    <a:pt x="6789" y="63830"/>
                    <a:pt x="48073" y="1220"/>
                    <a:pt x="112543" y="0"/>
                  </a:cubicBezTo>
                  <a:cubicBezTo>
                    <a:pt x="380186" y="9709"/>
                    <a:pt x="616142" y="3206"/>
                    <a:pt x="763466" y="0"/>
                  </a:cubicBezTo>
                  <a:cubicBezTo>
                    <a:pt x="910790" y="-3206"/>
                    <a:pt x="1021294" y="-4184"/>
                    <a:pt x="1244055" y="0"/>
                  </a:cubicBezTo>
                  <a:cubicBezTo>
                    <a:pt x="1466816" y="4184"/>
                    <a:pt x="1553880" y="14239"/>
                    <a:pt x="1852395" y="0"/>
                  </a:cubicBezTo>
                  <a:cubicBezTo>
                    <a:pt x="2150910" y="-14239"/>
                    <a:pt x="2234252" y="-9655"/>
                    <a:pt x="2375567" y="0"/>
                  </a:cubicBezTo>
                  <a:cubicBezTo>
                    <a:pt x="2516882" y="9655"/>
                    <a:pt x="2842927" y="-23169"/>
                    <a:pt x="3026490" y="0"/>
                  </a:cubicBezTo>
                  <a:cubicBezTo>
                    <a:pt x="3210053" y="23169"/>
                    <a:pt x="3294240" y="12404"/>
                    <a:pt x="3549662" y="0"/>
                  </a:cubicBezTo>
                  <a:cubicBezTo>
                    <a:pt x="3805084" y="-12404"/>
                    <a:pt x="3988136" y="11341"/>
                    <a:pt x="4370921" y="0"/>
                  </a:cubicBezTo>
                  <a:cubicBezTo>
                    <a:pt x="4425857" y="7308"/>
                    <a:pt x="4477436" y="63288"/>
                    <a:pt x="4483464" y="112543"/>
                  </a:cubicBezTo>
                  <a:cubicBezTo>
                    <a:pt x="4478771" y="230682"/>
                    <a:pt x="4488943" y="333395"/>
                    <a:pt x="4483464" y="553311"/>
                  </a:cubicBezTo>
                  <a:cubicBezTo>
                    <a:pt x="4474988" y="620219"/>
                    <a:pt x="4436055" y="673924"/>
                    <a:pt x="4370921" y="665854"/>
                  </a:cubicBezTo>
                  <a:cubicBezTo>
                    <a:pt x="4138741" y="676751"/>
                    <a:pt x="3978549" y="639718"/>
                    <a:pt x="3677414" y="665854"/>
                  </a:cubicBezTo>
                  <a:cubicBezTo>
                    <a:pt x="3376279" y="691990"/>
                    <a:pt x="3387425" y="673421"/>
                    <a:pt x="3154242" y="665854"/>
                  </a:cubicBezTo>
                  <a:cubicBezTo>
                    <a:pt x="2921059" y="658287"/>
                    <a:pt x="2886007" y="660538"/>
                    <a:pt x="2673653" y="665854"/>
                  </a:cubicBezTo>
                  <a:cubicBezTo>
                    <a:pt x="2461299" y="671170"/>
                    <a:pt x="2339914" y="653566"/>
                    <a:pt x="2150481" y="665854"/>
                  </a:cubicBezTo>
                  <a:cubicBezTo>
                    <a:pt x="1961048" y="678142"/>
                    <a:pt x="1699241" y="650613"/>
                    <a:pt x="1584725" y="665854"/>
                  </a:cubicBezTo>
                  <a:cubicBezTo>
                    <a:pt x="1470209" y="681095"/>
                    <a:pt x="1200166" y="648265"/>
                    <a:pt x="976385" y="665854"/>
                  </a:cubicBezTo>
                  <a:cubicBezTo>
                    <a:pt x="752604" y="683443"/>
                    <a:pt x="317302" y="678457"/>
                    <a:pt x="112543" y="665854"/>
                  </a:cubicBezTo>
                  <a:cubicBezTo>
                    <a:pt x="52732" y="671882"/>
                    <a:pt x="10102" y="620166"/>
                    <a:pt x="0" y="553311"/>
                  </a:cubicBezTo>
                  <a:cubicBezTo>
                    <a:pt x="-2110" y="430872"/>
                    <a:pt x="-2315" y="207898"/>
                    <a:pt x="0" y="112543"/>
                  </a:cubicBezTo>
                  <a:close/>
                </a:path>
                <a:path w="4483464" h="665854" stroke="0" extrusionOk="0">
                  <a:moveTo>
                    <a:pt x="0" y="112543"/>
                  </a:moveTo>
                  <a:cubicBezTo>
                    <a:pt x="-8940" y="44873"/>
                    <a:pt x="45333" y="1897"/>
                    <a:pt x="112543" y="0"/>
                  </a:cubicBezTo>
                  <a:cubicBezTo>
                    <a:pt x="367102" y="16660"/>
                    <a:pt x="646698" y="14710"/>
                    <a:pt x="806050" y="0"/>
                  </a:cubicBezTo>
                  <a:cubicBezTo>
                    <a:pt x="965402" y="-14710"/>
                    <a:pt x="1153893" y="24123"/>
                    <a:pt x="1371806" y="0"/>
                  </a:cubicBezTo>
                  <a:cubicBezTo>
                    <a:pt x="1589719" y="-24123"/>
                    <a:pt x="1650428" y="21917"/>
                    <a:pt x="1894978" y="0"/>
                  </a:cubicBezTo>
                  <a:cubicBezTo>
                    <a:pt x="2139528" y="-21917"/>
                    <a:pt x="2316981" y="-23742"/>
                    <a:pt x="2545902" y="0"/>
                  </a:cubicBezTo>
                  <a:cubicBezTo>
                    <a:pt x="2774823" y="23742"/>
                    <a:pt x="2918877" y="25004"/>
                    <a:pt x="3111658" y="0"/>
                  </a:cubicBezTo>
                  <a:cubicBezTo>
                    <a:pt x="3304439" y="-25004"/>
                    <a:pt x="3541666" y="2989"/>
                    <a:pt x="3805165" y="0"/>
                  </a:cubicBezTo>
                  <a:cubicBezTo>
                    <a:pt x="4068664" y="-2989"/>
                    <a:pt x="4195886" y="1206"/>
                    <a:pt x="4370921" y="0"/>
                  </a:cubicBezTo>
                  <a:cubicBezTo>
                    <a:pt x="4425356" y="12773"/>
                    <a:pt x="4476199" y="41960"/>
                    <a:pt x="4483464" y="112543"/>
                  </a:cubicBezTo>
                  <a:cubicBezTo>
                    <a:pt x="4492835" y="280490"/>
                    <a:pt x="4483632" y="446663"/>
                    <a:pt x="4483464" y="553311"/>
                  </a:cubicBezTo>
                  <a:cubicBezTo>
                    <a:pt x="4489304" y="624161"/>
                    <a:pt x="4433817" y="673519"/>
                    <a:pt x="4370921" y="665854"/>
                  </a:cubicBezTo>
                  <a:cubicBezTo>
                    <a:pt x="4161306" y="685215"/>
                    <a:pt x="4073638" y="676876"/>
                    <a:pt x="3890333" y="665854"/>
                  </a:cubicBezTo>
                  <a:cubicBezTo>
                    <a:pt x="3707028" y="654832"/>
                    <a:pt x="3529226" y="689096"/>
                    <a:pt x="3196825" y="665854"/>
                  </a:cubicBezTo>
                  <a:cubicBezTo>
                    <a:pt x="2864424" y="642612"/>
                    <a:pt x="2836982" y="676484"/>
                    <a:pt x="2673653" y="665854"/>
                  </a:cubicBezTo>
                  <a:cubicBezTo>
                    <a:pt x="2510324" y="655224"/>
                    <a:pt x="2362726" y="659986"/>
                    <a:pt x="2065313" y="665854"/>
                  </a:cubicBezTo>
                  <a:cubicBezTo>
                    <a:pt x="1767900" y="671722"/>
                    <a:pt x="1532126" y="663476"/>
                    <a:pt x="1371806" y="665854"/>
                  </a:cubicBezTo>
                  <a:cubicBezTo>
                    <a:pt x="1211486" y="668232"/>
                    <a:pt x="912676" y="646831"/>
                    <a:pt x="763466" y="665854"/>
                  </a:cubicBezTo>
                  <a:cubicBezTo>
                    <a:pt x="614256" y="684877"/>
                    <a:pt x="424897" y="647892"/>
                    <a:pt x="112543" y="665854"/>
                  </a:cubicBezTo>
                  <a:cubicBezTo>
                    <a:pt x="35752" y="666457"/>
                    <a:pt x="4149" y="607988"/>
                    <a:pt x="0" y="553311"/>
                  </a:cubicBezTo>
                  <a:cubicBezTo>
                    <a:pt x="8853" y="458990"/>
                    <a:pt x="13925" y="258178"/>
                    <a:pt x="0" y="112543"/>
                  </a:cubicBezTo>
                  <a:close/>
                </a:path>
              </a:pathLst>
            </a:custGeom>
            <a:solidFill>
              <a:schemeClr val="bg1"/>
            </a:solidFill>
            <a:ln w="25400" cap="rnd">
              <a:noFill/>
              <a:prstDash val="solid"/>
              <a:miter lim="800000"/>
              <a:extLst>
                <a:ext uri="{C807C97D-BFC1-408E-A445-0C87EB9F89A2}">
                  <ask:lineSketchStyleProps xmlns:ask="http://schemas.microsoft.com/office/drawing/2018/sketchyshapes" sd="1219033472">
                    <a:prstGeom prst="roundRect">
                      <a:avLst>
                        <a:gd name="adj" fmla="val 1690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700" dirty="0">
                <a:solidFill>
                  <a:schemeClr val="bg1"/>
                </a:solidFill>
              </a:endParaRPr>
            </a:p>
          </p:txBody>
        </p:sp>
        <p:sp>
          <p:nvSpPr>
            <p:cNvPr id="18" name="Rounded Rectangle 17">
              <a:extLst>
                <a:ext uri="{FF2B5EF4-FFF2-40B4-BE49-F238E27FC236}">
                  <a16:creationId xmlns:a16="http://schemas.microsoft.com/office/drawing/2014/main" id="{F36BBED0-142D-8246-B903-16AFFA6ABA80}"/>
                </a:ext>
              </a:extLst>
            </p:cNvPr>
            <p:cNvSpPr/>
            <p:nvPr/>
          </p:nvSpPr>
          <p:spPr>
            <a:xfrm>
              <a:off x="810345" y="5342153"/>
              <a:ext cx="4507243" cy="665854"/>
            </a:xfrm>
            <a:custGeom>
              <a:avLst/>
              <a:gdLst>
                <a:gd name="connsiteX0" fmla="*/ 0 w 4507243"/>
                <a:gd name="connsiteY0" fmla="*/ 112543 h 665854"/>
                <a:gd name="connsiteX1" fmla="*/ 112543 w 4507243"/>
                <a:gd name="connsiteY1" fmla="*/ 0 h 665854"/>
                <a:gd name="connsiteX2" fmla="*/ 767101 w 4507243"/>
                <a:gd name="connsiteY2" fmla="*/ 0 h 665854"/>
                <a:gd name="connsiteX3" fmla="*/ 1250373 w 4507243"/>
                <a:gd name="connsiteY3" fmla="*/ 0 h 665854"/>
                <a:gd name="connsiteX4" fmla="*/ 1862110 w 4507243"/>
                <a:gd name="connsiteY4" fmla="*/ 0 h 665854"/>
                <a:gd name="connsiteX5" fmla="*/ 2388204 w 4507243"/>
                <a:gd name="connsiteY5" fmla="*/ 0 h 665854"/>
                <a:gd name="connsiteX6" fmla="*/ 3042762 w 4507243"/>
                <a:gd name="connsiteY6" fmla="*/ 0 h 665854"/>
                <a:gd name="connsiteX7" fmla="*/ 3568855 w 4507243"/>
                <a:gd name="connsiteY7" fmla="*/ 0 h 665854"/>
                <a:gd name="connsiteX8" fmla="*/ 4394700 w 4507243"/>
                <a:gd name="connsiteY8" fmla="*/ 0 h 665854"/>
                <a:gd name="connsiteX9" fmla="*/ 4507243 w 4507243"/>
                <a:gd name="connsiteY9" fmla="*/ 112543 h 665854"/>
                <a:gd name="connsiteX10" fmla="*/ 4507243 w 4507243"/>
                <a:gd name="connsiteY10" fmla="*/ 553311 h 665854"/>
                <a:gd name="connsiteX11" fmla="*/ 4394700 w 4507243"/>
                <a:gd name="connsiteY11" fmla="*/ 665854 h 665854"/>
                <a:gd name="connsiteX12" fmla="*/ 3697320 w 4507243"/>
                <a:gd name="connsiteY12" fmla="*/ 665854 h 665854"/>
                <a:gd name="connsiteX13" fmla="*/ 3171227 w 4507243"/>
                <a:gd name="connsiteY13" fmla="*/ 665854 h 665854"/>
                <a:gd name="connsiteX14" fmla="*/ 2687955 w 4507243"/>
                <a:gd name="connsiteY14" fmla="*/ 665854 h 665854"/>
                <a:gd name="connsiteX15" fmla="*/ 2161861 w 4507243"/>
                <a:gd name="connsiteY15" fmla="*/ 665854 h 665854"/>
                <a:gd name="connsiteX16" fmla="*/ 1592946 w 4507243"/>
                <a:gd name="connsiteY16" fmla="*/ 665854 h 665854"/>
                <a:gd name="connsiteX17" fmla="*/ 981209 w 4507243"/>
                <a:gd name="connsiteY17" fmla="*/ 665854 h 665854"/>
                <a:gd name="connsiteX18" fmla="*/ 112543 w 4507243"/>
                <a:gd name="connsiteY18" fmla="*/ 665854 h 665854"/>
                <a:gd name="connsiteX19" fmla="*/ 0 w 4507243"/>
                <a:gd name="connsiteY19" fmla="*/ 553311 h 665854"/>
                <a:gd name="connsiteX20" fmla="*/ 0 w 4507243"/>
                <a:gd name="connsiteY20" fmla="*/ 112543 h 66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507243" h="665854" fill="none" extrusionOk="0">
                  <a:moveTo>
                    <a:pt x="0" y="112543"/>
                  </a:moveTo>
                  <a:cubicBezTo>
                    <a:pt x="6789" y="63830"/>
                    <a:pt x="48073" y="1220"/>
                    <a:pt x="112543" y="0"/>
                  </a:cubicBezTo>
                  <a:cubicBezTo>
                    <a:pt x="318925" y="19875"/>
                    <a:pt x="489629" y="-10708"/>
                    <a:pt x="767101" y="0"/>
                  </a:cubicBezTo>
                  <a:cubicBezTo>
                    <a:pt x="1044573" y="10708"/>
                    <a:pt x="1138654" y="-7934"/>
                    <a:pt x="1250373" y="0"/>
                  </a:cubicBezTo>
                  <a:cubicBezTo>
                    <a:pt x="1362092" y="7934"/>
                    <a:pt x="1580893" y="-18436"/>
                    <a:pt x="1862110" y="0"/>
                  </a:cubicBezTo>
                  <a:cubicBezTo>
                    <a:pt x="2143327" y="18436"/>
                    <a:pt x="2212660" y="25601"/>
                    <a:pt x="2388204" y="0"/>
                  </a:cubicBezTo>
                  <a:cubicBezTo>
                    <a:pt x="2563748" y="-25601"/>
                    <a:pt x="2857388" y="20564"/>
                    <a:pt x="3042762" y="0"/>
                  </a:cubicBezTo>
                  <a:cubicBezTo>
                    <a:pt x="3228136" y="-20564"/>
                    <a:pt x="3334177" y="-7917"/>
                    <a:pt x="3568855" y="0"/>
                  </a:cubicBezTo>
                  <a:cubicBezTo>
                    <a:pt x="3803533" y="7917"/>
                    <a:pt x="4127449" y="-11757"/>
                    <a:pt x="4394700" y="0"/>
                  </a:cubicBezTo>
                  <a:cubicBezTo>
                    <a:pt x="4449636" y="7308"/>
                    <a:pt x="4501215" y="63288"/>
                    <a:pt x="4507243" y="112543"/>
                  </a:cubicBezTo>
                  <a:cubicBezTo>
                    <a:pt x="4502550" y="230682"/>
                    <a:pt x="4512722" y="333395"/>
                    <a:pt x="4507243" y="553311"/>
                  </a:cubicBezTo>
                  <a:cubicBezTo>
                    <a:pt x="4498767" y="620219"/>
                    <a:pt x="4459834" y="673924"/>
                    <a:pt x="4394700" y="665854"/>
                  </a:cubicBezTo>
                  <a:cubicBezTo>
                    <a:pt x="4160048" y="681693"/>
                    <a:pt x="3934814" y="650888"/>
                    <a:pt x="3697320" y="665854"/>
                  </a:cubicBezTo>
                  <a:cubicBezTo>
                    <a:pt x="3459826" y="680820"/>
                    <a:pt x="3399629" y="657772"/>
                    <a:pt x="3171227" y="665854"/>
                  </a:cubicBezTo>
                  <a:cubicBezTo>
                    <a:pt x="2942825" y="673936"/>
                    <a:pt x="2792789" y="661774"/>
                    <a:pt x="2687955" y="665854"/>
                  </a:cubicBezTo>
                  <a:cubicBezTo>
                    <a:pt x="2583121" y="669934"/>
                    <a:pt x="2358547" y="676403"/>
                    <a:pt x="2161861" y="665854"/>
                  </a:cubicBezTo>
                  <a:cubicBezTo>
                    <a:pt x="1965175" y="655305"/>
                    <a:pt x="1747819" y="659700"/>
                    <a:pt x="1592946" y="665854"/>
                  </a:cubicBezTo>
                  <a:cubicBezTo>
                    <a:pt x="1438073" y="672008"/>
                    <a:pt x="1162447" y="665086"/>
                    <a:pt x="981209" y="665854"/>
                  </a:cubicBezTo>
                  <a:cubicBezTo>
                    <a:pt x="799971" y="666622"/>
                    <a:pt x="539922" y="673321"/>
                    <a:pt x="112543" y="665854"/>
                  </a:cubicBezTo>
                  <a:cubicBezTo>
                    <a:pt x="52732" y="671882"/>
                    <a:pt x="10102" y="620166"/>
                    <a:pt x="0" y="553311"/>
                  </a:cubicBezTo>
                  <a:cubicBezTo>
                    <a:pt x="-2110" y="430872"/>
                    <a:pt x="-2315" y="207898"/>
                    <a:pt x="0" y="112543"/>
                  </a:cubicBezTo>
                  <a:close/>
                </a:path>
                <a:path w="4507243" h="665854" stroke="0" extrusionOk="0">
                  <a:moveTo>
                    <a:pt x="0" y="112543"/>
                  </a:moveTo>
                  <a:cubicBezTo>
                    <a:pt x="-8940" y="44873"/>
                    <a:pt x="45333" y="1897"/>
                    <a:pt x="112543" y="0"/>
                  </a:cubicBezTo>
                  <a:cubicBezTo>
                    <a:pt x="383371" y="-6050"/>
                    <a:pt x="529932" y="-20158"/>
                    <a:pt x="809923" y="0"/>
                  </a:cubicBezTo>
                  <a:cubicBezTo>
                    <a:pt x="1089914" y="20158"/>
                    <a:pt x="1148431" y="8820"/>
                    <a:pt x="1378838" y="0"/>
                  </a:cubicBezTo>
                  <a:cubicBezTo>
                    <a:pt x="1609245" y="-8820"/>
                    <a:pt x="1757142" y="10163"/>
                    <a:pt x="1904932" y="0"/>
                  </a:cubicBezTo>
                  <a:cubicBezTo>
                    <a:pt x="2052722" y="-10163"/>
                    <a:pt x="2261278" y="6722"/>
                    <a:pt x="2559490" y="0"/>
                  </a:cubicBezTo>
                  <a:cubicBezTo>
                    <a:pt x="2857702" y="-6722"/>
                    <a:pt x="2972963" y="-9360"/>
                    <a:pt x="3128405" y="0"/>
                  </a:cubicBezTo>
                  <a:cubicBezTo>
                    <a:pt x="3283848" y="9360"/>
                    <a:pt x="3612647" y="34820"/>
                    <a:pt x="3825785" y="0"/>
                  </a:cubicBezTo>
                  <a:cubicBezTo>
                    <a:pt x="4038923" y="-34820"/>
                    <a:pt x="4181215" y="-14038"/>
                    <a:pt x="4394700" y="0"/>
                  </a:cubicBezTo>
                  <a:cubicBezTo>
                    <a:pt x="4449135" y="12773"/>
                    <a:pt x="4499978" y="41960"/>
                    <a:pt x="4507243" y="112543"/>
                  </a:cubicBezTo>
                  <a:cubicBezTo>
                    <a:pt x="4516614" y="280490"/>
                    <a:pt x="4507411" y="446663"/>
                    <a:pt x="4507243" y="553311"/>
                  </a:cubicBezTo>
                  <a:cubicBezTo>
                    <a:pt x="4513083" y="624161"/>
                    <a:pt x="4457596" y="673519"/>
                    <a:pt x="4394700" y="665854"/>
                  </a:cubicBezTo>
                  <a:cubicBezTo>
                    <a:pt x="4191734" y="686725"/>
                    <a:pt x="4061024" y="667620"/>
                    <a:pt x="3911428" y="665854"/>
                  </a:cubicBezTo>
                  <a:cubicBezTo>
                    <a:pt x="3761832" y="664088"/>
                    <a:pt x="3496209" y="648596"/>
                    <a:pt x="3214048" y="665854"/>
                  </a:cubicBezTo>
                  <a:cubicBezTo>
                    <a:pt x="2931887" y="683112"/>
                    <a:pt x="2916680" y="646658"/>
                    <a:pt x="2687955" y="665854"/>
                  </a:cubicBezTo>
                  <a:cubicBezTo>
                    <a:pt x="2459230" y="685050"/>
                    <a:pt x="2326081" y="693464"/>
                    <a:pt x="2076218" y="665854"/>
                  </a:cubicBezTo>
                  <a:cubicBezTo>
                    <a:pt x="1826355" y="638244"/>
                    <a:pt x="1631783" y="678869"/>
                    <a:pt x="1378838" y="665854"/>
                  </a:cubicBezTo>
                  <a:cubicBezTo>
                    <a:pt x="1125893" y="652839"/>
                    <a:pt x="935740" y="686721"/>
                    <a:pt x="767101" y="665854"/>
                  </a:cubicBezTo>
                  <a:cubicBezTo>
                    <a:pt x="598462" y="644987"/>
                    <a:pt x="329254" y="649377"/>
                    <a:pt x="112543" y="665854"/>
                  </a:cubicBezTo>
                  <a:cubicBezTo>
                    <a:pt x="35752" y="666457"/>
                    <a:pt x="4149" y="607988"/>
                    <a:pt x="0" y="553311"/>
                  </a:cubicBezTo>
                  <a:cubicBezTo>
                    <a:pt x="8853" y="458990"/>
                    <a:pt x="13925" y="258178"/>
                    <a:pt x="0" y="112543"/>
                  </a:cubicBezTo>
                  <a:close/>
                </a:path>
              </a:pathLst>
            </a:custGeom>
            <a:solidFill>
              <a:srgbClr val="FCD182"/>
            </a:solidFill>
            <a:ln w="41275" cap="rnd">
              <a:solidFill>
                <a:schemeClr val="bg1"/>
              </a:solidFill>
              <a:prstDash val="solid"/>
              <a:miter lim="800000"/>
              <a:extLst>
                <a:ext uri="{C807C97D-BFC1-408E-A445-0C87EB9F89A2}">
                  <ask:lineSketchStyleProps xmlns:ask="http://schemas.microsoft.com/office/drawing/2018/sketchyshapes" sd="1219033472">
                    <a:prstGeom prst="roundRect">
                      <a:avLst>
                        <a:gd name="adj" fmla="val 1690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en-GB" sz="1700" b="1" dirty="0">
                  <a:solidFill>
                    <a:schemeClr val="tx1"/>
                  </a:solidFill>
                </a:rPr>
                <a:t>Did You Know…?</a:t>
              </a:r>
              <a:endParaRPr lang="en-GB" sz="1700" dirty="0">
                <a:solidFill>
                  <a:schemeClr val="tx1"/>
                </a:solidFill>
              </a:endParaRPr>
            </a:p>
            <a:p>
              <a:r>
                <a:rPr lang="en-GB" sz="1700" dirty="0">
                  <a:solidFill>
                    <a:schemeClr val="tx1"/>
                  </a:solidFill>
                </a:rPr>
                <a:t>The word ‘Celt’ has only been used since the 18</a:t>
              </a:r>
              <a:r>
                <a:rPr lang="en-GB" sz="1700" baseline="30000" dirty="0">
                  <a:solidFill>
                    <a:schemeClr val="tx1"/>
                  </a:solidFill>
                </a:rPr>
                <a:t>th</a:t>
              </a:r>
              <a:r>
                <a:rPr lang="en-GB" sz="1700" dirty="0">
                  <a:solidFill>
                    <a:schemeClr val="tx1"/>
                  </a:solidFill>
                </a:rPr>
                <a:t> century. The Ancient Greeks referred to them as ‘</a:t>
              </a:r>
              <a:r>
                <a:rPr lang="en-GB" sz="1700" dirty="0" err="1">
                  <a:solidFill>
                    <a:schemeClr val="tx1"/>
                  </a:solidFill>
                </a:rPr>
                <a:t>Keltoi</a:t>
              </a:r>
              <a:r>
                <a:rPr lang="en-GB" sz="1700" dirty="0">
                  <a:solidFill>
                    <a:schemeClr val="tx1"/>
                  </a:solidFill>
                </a:rPr>
                <a:t>’ and the Romans called them ‘</a:t>
              </a:r>
              <a:r>
                <a:rPr lang="en-GB" sz="1700" dirty="0" err="1">
                  <a:solidFill>
                    <a:schemeClr val="tx1"/>
                  </a:solidFill>
                </a:rPr>
                <a:t>Celtae</a:t>
              </a:r>
              <a:r>
                <a:rPr lang="en-GB" sz="1700" dirty="0">
                  <a:solidFill>
                    <a:schemeClr val="tx1"/>
                  </a:solidFill>
                </a:rPr>
                <a:t>’ or ‘Galli’, meaning </a:t>
              </a:r>
              <a:r>
                <a:rPr lang="en-GB" sz="1700" b="1" dirty="0">
                  <a:solidFill>
                    <a:schemeClr val="tx1"/>
                  </a:solidFill>
                </a:rPr>
                <a:t>barbarians</a:t>
              </a:r>
              <a:r>
                <a:rPr lang="en-GB" sz="1700" dirty="0">
                  <a:solidFill>
                    <a:schemeClr val="tx1"/>
                  </a:solidFill>
                </a:rPr>
                <a:t>. </a:t>
              </a:r>
            </a:p>
          </p:txBody>
        </p:sp>
      </p:grpSp>
      <p:grpSp>
        <p:nvGrpSpPr>
          <p:cNvPr id="16" name="Group 15">
            <a:extLst>
              <a:ext uri="{FF2B5EF4-FFF2-40B4-BE49-F238E27FC236}">
                <a16:creationId xmlns:a16="http://schemas.microsoft.com/office/drawing/2014/main" id="{FDA88CA4-8D05-4245-8DF9-6FDF4DF0EF46}"/>
              </a:ext>
            </a:extLst>
          </p:cNvPr>
          <p:cNvGrpSpPr/>
          <p:nvPr/>
        </p:nvGrpSpPr>
        <p:grpSpPr>
          <a:xfrm>
            <a:off x="2263658" y="5031818"/>
            <a:ext cx="5871819" cy="1016965"/>
            <a:chOff x="749143" y="5342153"/>
            <a:chExt cx="4483464" cy="704067"/>
          </a:xfrm>
        </p:grpSpPr>
        <p:sp>
          <p:nvSpPr>
            <p:cNvPr id="17" name="Rounded Rectangle 16">
              <a:extLst>
                <a:ext uri="{FF2B5EF4-FFF2-40B4-BE49-F238E27FC236}">
                  <a16:creationId xmlns:a16="http://schemas.microsoft.com/office/drawing/2014/main" id="{E8137C37-1358-3148-B3AA-AC8031B49C5D}"/>
                </a:ext>
              </a:extLst>
            </p:cNvPr>
            <p:cNvSpPr/>
            <p:nvPr/>
          </p:nvSpPr>
          <p:spPr>
            <a:xfrm>
              <a:off x="749143" y="5380366"/>
              <a:ext cx="4483464" cy="665854"/>
            </a:xfrm>
            <a:custGeom>
              <a:avLst/>
              <a:gdLst>
                <a:gd name="connsiteX0" fmla="*/ 0 w 4483464"/>
                <a:gd name="connsiteY0" fmla="*/ 112543 h 665854"/>
                <a:gd name="connsiteX1" fmla="*/ 112543 w 4483464"/>
                <a:gd name="connsiteY1" fmla="*/ 0 h 665854"/>
                <a:gd name="connsiteX2" fmla="*/ 763466 w 4483464"/>
                <a:gd name="connsiteY2" fmla="*/ 0 h 665854"/>
                <a:gd name="connsiteX3" fmla="*/ 1244055 w 4483464"/>
                <a:gd name="connsiteY3" fmla="*/ 0 h 665854"/>
                <a:gd name="connsiteX4" fmla="*/ 1852395 w 4483464"/>
                <a:gd name="connsiteY4" fmla="*/ 0 h 665854"/>
                <a:gd name="connsiteX5" fmla="*/ 2375567 w 4483464"/>
                <a:gd name="connsiteY5" fmla="*/ 0 h 665854"/>
                <a:gd name="connsiteX6" fmla="*/ 3026490 w 4483464"/>
                <a:gd name="connsiteY6" fmla="*/ 0 h 665854"/>
                <a:gd name="connsiteX7" fmla="*/ 3549662 w 4483464"/>
                <a:gd name="connsiteY7" fmla="*/ 0 h 665854"/>
                <a:gd name="connsiteX8" fmla="*/ 4370921 w 4483464"/>
                <a:gd name="connsiteY8" fmla="*/ 0 h 665854"/>
                <a:gd name="connsiteX9" fmla="*/ 4483464 w 4483464"/>
                <a:gd name="connsiteY9" fmla="*/ 112543 h 665854"/>
                <a:gd name="connsiteX10" fmla="*/ 4483464 w 4483464"/>
                <a:gd name="connsiteY10" fmla="*/ 553311 h 665854"/>
                <a:gd name="connsiteX11" fmla="*/ 4370921 w 4483464"/>
                <a:gd name="connsiteY11" fmla="*/ 665854 h 665854"/>
                <a:gd name="connsiteX12" fmla="*/ 3677414 w 4483464"/>
                <a:gd name="connsiteY12" fmla="*/ 665854 h 665854"/>
                <a:gd name="connsiteX13" fmla="*/ 3154242 w 4483464"/>
                <a:gd name="connsiteY13" fmla="*/ 665854 h 665854"/>
                <a:gd name="connsiteX14" fmla="*/ 2673653 w 4483464"/>
                <a:gd name="connsiteY14" fmla="*/ 665854 h 665854"/>
                <a:gd name="connsiteX15" fmla="*/ 2150481 w 4483464"/>
                <a:gd name="connsiteY15" fmla="*/ 665854 h 665854"/>
                <a:gd name="connsiteX16" fmla="*/ 1584725 w 4483464"/>
                <a:gd name="connsiteY16" fmla="*/ 665854 h 665854"/>
                <a:gd name="connsiteX17" fmla="*/ 976385 w 4483464"/>
                <a:gd name="connsiteY17" fmla="*/ 665854 h 665854"/>
                <a:gd name="connsiteX18" fmla="*/ 112543 w 4483464"/>
                <a:gd name="connsiteY18" fmla="*/ 665854 h 665854"/>
                <a:gd name="connsiteX19" fmla="*/ 0 w 4483464"/>
                <a:gd name="connsiteY19" fmla="*/ 553311 h 665854"/>
                <a:gd name="connsiteX20" fmla="*/ 0 w 4483464"/>
                <a:gd name="connsiteY20" fmla="*/ 112543 h 66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83464" h="665854" fill="none" extrusionOk="0">
                  <a:moveTo>
                    <a:pt x="0" y="112543"/>
                  </a:moveTo>
                  <a:cubicBezTo>
                    <a:pt x="6789" y="63830"/>
                    <a:pt x="48073" y="1220"/>
                    <a:pt x="112543" y="0"/>
                  </a:cubicBezTo>
                  <a:cubicBezTo>
                    <a:pt x="380186" y="9709"/>
                    <a:pt x="616142" y="3206"/>
                    <a:pt x="763466" y="0"/>
                  </a:cubicBezTo>
                  <a:cubicBezTo>
                    <a:pt x="910790" y="-3206"/>
                    <a:pt x="1021294" y="-4184"/>
                    <a:pt x="1244055" y="0"/>
                  </a:cubicBezTo>
                  <a:cubicBezTo>
                    <a:pt x="1466816" y="4184"/>
                    <a:pt x="1553880" y="14239"/>
                    <a:pt x="1852395" y="0"/>
                  </a:cubicBezTo>
                  <a:cubicBezTo>
                    <a:pt x="2150910" y="-14239"/>
                    <a:pt x="2234252" y="-9655"/>
                    <a:pt x="2375567" y="0"/>
                  </a:cubicBezTo>
                  <a:cubicBezTo>
                    <a:pt x="2516882" y="9655"/>
                    <a:pt x="2842927" y="-23169"/>
                    <a:pt x="3026490" y="0"/>
                  </a:cubicBezTo>
                  <a:cubicBezTo>
                    <a:pt x="3210053" y="23169"/>
                    <a:pt x="3294240" y="12404"/>
                    <a:pt x="3549662" y="0"/>
                  </a:cubicBezTo>
                  <a:cubicBezTo>
                    <a:pt x="3805084" y="-12404"/>
                    <a:pt x="3988136" y="11341"/>
                    <a:pt x="4370921" y="0"/>
                  </a:cubicBezTo>
                  <a:cubicBezTo>
                    <a:pt x="4425857" y="7308"/>
                    <a:pt x="4477436" y="63288"/>
                    <a:pt x="4483464" y="112543"/>
                  </a:cubicBezTo>
                  <a:cubicBezTo>
                    <a:pt x="4478771" y="230682"/>
                    <a:pt x="4488943" y="333395"/>
                    <a:pt x="4483464" y="553311"/>
                  </a:cubicBezTo>
                  <a:cubicBezTo>
                    <a:pt x="4474988" y="620219"/>
                    <a:pt x="4436055" y="673924"/>
                    <a:pt x="4370921" y="665854"/>
                  </a:cubicBezTo>
                  <a:cubicBezTo>
                    <a:pt x="4138741" y="676751"/>
                    <a:pt x="3978549" y="639718"/>
                    <a:pt x="3677414" y="665854"/>
                  </a:cubicBezTo>
                  <a:cubicBezTo>
                    <a:pt x="3376279" y="691990"/>
                    <a:pt x="3387425" y="673421"/>
                    <a:pt x="3154242" y="665854"/>
                  </a:cubicBezTo>
                  <a:cubicBezTo>
                    <a:pt x="2921059" y="658287"/>
                    <a:pt x="2886007" y="660538"/>
                    <a:pt x="2673653" y="665854"/>
                  </a:cubicBezTo>
                  <a:cubicBezTo>
                    <a:pt x="2461299" y="671170"/>
                    <a:pt x="2339914" y="653566"/>
                    <a:pt x="2150481" y="665854"/>
                  </a:cubicBezTo>
                  <a:cubicBezTo>
                    <a:pt x="1961048" y="678142"/>
                    <a:pt x="1699241" y="650613"/>
                    <a:pt x="1584725" y="665854"/>
                  </a:cubicBezTo>
                  <a:cubicBezTo>
                    <a:pt x="1470209" y="681095"/>
                    <a:pt x="1200166" y="648265"/>
                    <a:pt x="976385" y="665854"/>
                  </a:cubicBezTo>
                  <a:cubicBezTo>
                    <a:pt x="752604" y="683443"/>
                    <a:pt x="317302" y="678457"/>
                    <a:pt x="112543" y="665854"/>
                  </a:cubicBezTo>
                  <a:cubicBezTo>
                    <a:pt x="52732" y="671882"/>
                    <a:pt x="10102" y="620166"/>
                    <a:pt x="0" y="553311"/>
                  </a:cubicBezTo>
                  <a:cubicBezTo>
                    <a:pt x="-2110" y="430872"/>
                    <a:pt x="-2315" y="207898"/>
                    <a:pt x="0" y="112543"/>
                  </a:cubicBezTo>
                  <a:close/>
                </a:path>
                <a:path w="4483464" h="665854" stroke="0" extrusionOk="0">
                  <a:moveTo>
                    <a:pt x="0" y="112543"/>
                  </a:moveTo>
                  <a:cubicBezTo>
                    <a:pt x="-8940" y="44873"/>
                    <a:pt x="45333" y="1897"/>
                    <a:pt x="112543" y="0"/>
                  </a:cubicBezTo>
                  <a:cubicBezTo>
                    <a:pt x="367102" y="16660"/>
                    <a:pt x="646698" y="14710"/>
                    <a:pt x="806050" y="0"/>
                  </a:cubicBezTo>
                  <a:cubicBezTo>
                    <a:pt x="965402" y="-14710"/>
                    <a:pt x="1153893" y="24123"/>
                    <a:pt x="1371806" y="0"/>
                  </a:cubicBezTo>
                  <a:cubicBezTo>
                    <a:pt x="1589719" y="-24123"/>
                    <a:pt x="1650428" y="21917"/>
                    <a:pt x="1894978" y="0"/>
                  </a:cubicBezTo>
                  <a:cubicBezTo>
                    <a:pt x="2139528" y="-21917"/>
                    <a:pt x="2316981" y="-23742"/>
                    <a:pt x="2545902" y="0"/>
                  </a:cubicBezTo>
                  <a:cubicBezTo>
                    <a:pt x="2774823" y="23742"/>
                    <a:pt x="2918877" y="25004"/>
                    <a:pt x="3111658" y="0"/>
                  </a:cubicBezTo>
                  <a:cubicBezTo>
                    <a:pt x="3304439" y="-25004"/>
                    <a:pt x="3541666" y="2989"/>
                    <a:pt x="3805165" y="0"/>
                  </a:cubicBezTo>
                  <a:cubicBezTo>
                    <a:pt x="4068664" y="-2989"/>
                    <a:pt x="4195886" y="1206"/>
                    <a:pt x="4370921" y="0"/>
                  </a:cubicBezTo>
                  <a:cubicBezTo>
                    <a:pt x="4425356" y="12773"/>
                    <a:pt x="4476199" y="41960"/>
                    <a:pt x="4483464" y="112543"/>
                  </a:cubicBezTo>
                  <a:cubicBezTo>
                    <a:pt x="4492835" y="280490"/>
                    <a:pt x="4483632" y="446663"/>
                    <a:pt x="4483464" y="553311"/>
                  </a:cubicBezTo>
                  <a:cubicBezTo>
                    <a:pt x="4489304" y="624161"/>
                    <a:pt x="4433817" y="673519"/>
                    <a:pt x="4370921" y="665854"/>
                  </a:cubicBezTo>
                  <a:cubicBezTo>
                    <a:pt x="4161306" y="685215"/>
                    <a:pt x="4073638" y="676876"/>
                    <a:pt x="3890333" y="665854"/>
                  </a:cubicBezTo>
                  <a:cubicBezTo>
                    <a:pt x="3707028" y="654832"/>
                    <a:pt x="3529226" y="689096"/>
                    <a:pt x="3196825" y="665854"/>
                  </a:cubicBezTo>
                  <a:cubicBezTo>
                    <a:pt x="2864424" y="642612"/>
                    <a:pt x="2836982" y="676484"/>
                    <a:pt x="2673653" y="665854"/>
                  </a:cubicBezTo>
                  <a:cubicBezTo>
                    <a:pt x="2510324" y="655224"/>
                    <a:pt x="2362726" y="659986"/>
                    <a:pt x="2065313" y="665854"/>
                  </a:cubicBezTo>
                  <a:cubicBezTo>
                    <a:pt x="1767900" y="671722"/>
                    <a:pt x="1532126" y="663476"/>
                    <a:pt x="1371806" y="665854"/>
                  </a:cubicBezTo>
                  <a:cubicBezTo>
                    <a:pt x="1211486" y="668232"/>
                    <a:pt x="912676" y="646831"/>
                    <a:pt x="763466" y="665854"/>
                  </a:cubicBezTo>
                  <a:cubicBezTo>
                    <a:pt x="614256" y="684877"/>
                    <a:pt x="424897" y="647892"/>
                    <a:pt x="112543" y="665854"/>
                  </a:cubicBezTo>
                  <a:cubicBezTo>
                    <a:pt x="35752" y="666457"/>
                    <a:pt x="4149" y="607988"/>
                    <a:pt x="0" y="553311"/>
                  </a:cubicBezTo>
                  <a:cubicBezTo>
                    <a:pt x="8853" y="458990"/>
                    <a:pt x="13925" y="258178"/>
                    <a:pt x="0" y="112543"/>
                  </a:cubicBezTo>
                  <a:close/>
                </a:path>
              </a:pathLst>
            </a:custGeom>
            <a:solidFill>
              <a:schemeClr val="bg1"/>
            </a:solidFill>
            <a:ln w="25400" cap="rnd">
              <a:noFill/>
              <a:prstDash val="solid"/>
              <a:miter lim="800000"/>
              <a:extLst>
                <a:ext uri="{C807C97D-BFC1-408E-A445-0C87EB9F89A2}">
                  <ask:lineSketchStyleProps xmlns:ask="http://schemas.microsoft.com/office/drawing/2018/sketchyshapes" sd="1219033472">
                    <a:prstGeom prst="roundRect">
                      <a:avLst>
                        <a:gd name="adj" fmla="val 1690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700" dirty="0">
                <a:solidFill>
                  <a:schemeClr val="bg1"/>
                </a:solidFill>
              </a:endParaRPr>
            </a:p>
          </p:txBody>
        </p:sp>
        <p:sp>
          <p:nvSpPr>
            <p:cNvPr id="19" name="Rounded Rectangle 18">
              <a:extLst>
                <a:ext uri="{FF2B5EF4-FFF2-40B4-BE49-F238E27FC236}">
                  <a16:creationId xmlns:a16="http://schemas.microsoft.com/office/drawing/2014/main" id="{F5E83B10-DE52-E94F-AF5A-9C855636DC1C}"/>
                </a:ext>
              </a:extLst>
            </p:cNvPr>
            <p:cNvSpPr/>
            <p:nvPr/>
          </p:nvSpPr>
          <p:spPr>
            <a:xfrm>
              <a:off x="810345" y="5342153"/>
              <a:ext cx="4422262" cy="665854"/>
            </a:xfrm>
            <a:custGeom>
              <a:avLst/>
              <a:gdLst>
                <a:gd name="connsiteX0" fmla="*/ 0 w 4422262"/>
                <a:gd name="connsiteY0" fmla="*/ 112543 h 665854"/>
                <a:gd name="connsiteX1" fmla="*/ 112543 w 4422262"/>
                <a:gd name="connsiteY1" fmla="*/ 0 h 665854"/>
                <a:gd name="connsiteX2" fmla="*/ 854044 w 4422262"/>
                <a:gd name="connsiteY2" fmla="*/ 0 h 665854"/>
                <a:gd name="connsiteX3" fmla="*/ 1469630 w 4422262"/>
                <a:gd name="connsiteY3" fmla="*/ 0 h 665854"/>
                <a:gd name="connsiteX4" fmla="*/ 2169159 w 4422262"/>
                <a:gd name="connsiteY4" fmla="*/ 0 h 665854"/>
                <a:gd name="connsiteX5" fmla="*/ 2742773 w 4422262"/>
                <a:gd name="connsiteY5" fmla="*/ 0 h 665854"/>
                <a:gd name="connsiteX6" fmla="*/ 3316387 w 4422262"/>
                <a:gd name="connsiteY6" fmla="*/ 0 h 665854"/>
                <a:gd name="connsiteX7" fmla="*/ 4309719 w 4422262"/>
                <a:gd name="connsiteY7" fmla="*/ 0 h 665854"/>
                <a:gd name="connsiteX8" fmla="*/ 4422262 w 4422262"/>
                <a:gd name="connsiteY8" fmla="*/ 112543 h 665854"/>
                <a:gd name="connsiteX9" fmla="*/ 4422262 w 4422262"/>
                <a:gd name="connsiteY9" fmla="*/ 553311 h 665854"/>
                <a:gd name="connsiteX10" fmla="*/ 4309719 w 4422262"/>
                <a:gd name="connsiteY10" fmla="*/ 665854 h 665854"/>
                <a:gd name="connsiteX11" fmla="*/ 3610190 w 4422262"/>
                <a:gd name="connsiteY11" fmla="*/ 665854 h 665854"/>
                <a:gd name="connsiteX12" fmla="*/ 2994604 w 4422262"/>
                <a:gd name="connsiteY12" fmla="*/ 665854 h 665854"/>
                <a:gd name="connsiteX13" fmla="*/ 2420990 w 4422262"/>
                <a:gd name="connsiteY13" fmla="*/ 665854 h 665854"/>
                <a:gd name="connsiteX14" fmla="*/ 1805404 w 4422262"/>
                <a:gd name="connsiteY14" fmla="*/ 665854 h 665854"/>
                <a:gd name="connsiteX15" fmla="*/ 1063903 w 4422262"/>
                <a:gd name="connsiteY15" fmla="*/ 665854 h 665854"/>
                <a:gd name="connsiteX16" fmla="*/ 112543 w 4422262"/>
                <a:gd name="connsiteY16" fmla="*/ 665854 h 665854"/>
                <a:gd name="connsiteX17" fmla="*/ 0 w 4422262"/>
                <a:gd name="connsiteY17" fmla="*/ 553311 h 665854"/>
                <a:gd name="connsiteX18" fmla="*/ 0 w 4422262"/>
                <a:gd name="connsiteY18" fmla="*/ 112543 h 66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22262" h="665854" fill="none" extrusionOk="0">
                  <a:moveTo>
                    <a:pt x="0" y="112543"/>
                  </a:moveTo>
                  <a:cubicBezTo>
                    <a:pt x="-14635" y="50990"/>
                    <a:pt x="54536" y="-7479"/>
                    <a:pt x="112543" y="0"/>
                  </a:cubicBezTo>
                  <a:cubicBezTo>
                    <a:pt x="316134" y="-8175"/>
                    <a:pt x="486239" y="-32017"/>
                    <a:pt x="854044" y="0"/>
                  </a:cubicBezTo>
                  <a:cubicBezTo>
                    <a:pt x="1221849" y="32017"/>
                    <a:pt x="1315744" y="9822"/>
                    <a:pt x="1469630" y="0"/>
                  </a:cubicBezTo>
                  <a:cubicBezTo>
                    <a:pt x="1623516" y="-9822"/>
                    <a:pt x="1967177" y="-27611"/>
                    <a:pt x="2169159" y="0"/>
                  </a:cubicBezTo>
                  <a:cubicBezTo>
                    <a:pt x="2371141" y="27611"/>
                    <a:pt x="2595187" y="-18254"/>
                    <a:pt x="2742773" y="0"/>
                  </a:cubicBezTo>
                  <a:cubicBezTo>
                    <a:pt x="2890359" y="18254"/>
                    <a:pt x="3057650" y="11661"/>
                    <a:pt x="3316387" y="0"/>
                  </a:cubicBezTo>
                  <a:cubicBezTo>
                    <a:pt x="3575124" y="-11661"/>
                    <a:pt x="4047830" y="-23257"/>
                    <a:pt x="4309719" y="0"/>
                  </a:cubicBezTo>
                  <a:cubicBezTo>
                    <a:pt x="4382711" y="3792"/>
                    <a:pt x="4424028" y="56335"/>
                    <a:pt x="4422262" y="112543"/>
                  </a:cubicBezTo>
                  <a:cubicBezTo>
                    <a:pt x="4406624" y="291668"/>
                    <a:pt x="4434003" y="339800"/>
                    <a:pt x="4422262" y="553311"/>
                  </a:cubicBezTo>
                  <a:cubicBezTo>
                    <a:pt x="4418682" y="626628"/>
                    <a:pt x="4368294" y="654576"/>
                    <a:pt x="4309719" y="665854"/>
                  </a:cubicBezTo>
                  <a:cubicBezTo>
                    <a:pt x="4062554" y="661717"/>
                    <a:pt x="3954015" y="638786"/>
                    <a:pt x="3610190" y="665854"/>
                  </a:cubicBezTo>
                  <a:cubicBezTo>
                    <a:pt x="3266365" y="692922"/>
                    <a:pt x="3221619" y="684918"/>
                    <a:pt x="2994604" y="665854"/>
                  </a:cubicBezTo>
                  <a:cubicBezTo>
                    <a:pt x="2767589" y="646790"/>
                    <a:pt x="2666678" y="677977"/>
                    <a:pt x="2420990" y="665854"/>
                  </a:cubicBezTo>
                  <a:cubicBezTo>
                    <a:pt x="2175302" y="653731"/>
                    <a:pt x="2111178" y="638132"/>
                    <a:pt x="1805404" y="665854"/>
                  </a:cubicBezTo>
                  <a:cubicBezTo>
                    <a:pt x="1499630" y="693576"/>
                    <a:pt x="1373266" y="673617"/>
                    <a:pt x="1063903" y="665854"/>
                  </a:cubicBezTo>
                  <a:cubicBezTo>
                    <a:pt x="754540" y="658091"/>
                    <a:pt x="419183" y="651843"/>
                    <a:pt x="112543" y="665854"/>
                  </a:cubicBezTo>
                  <a:cubicBezTo>
                    <a:pt x="62711" y="666246"/>
                    <a:pt x="4485" y="620114"/>
                    <a:pt x="0" y="553311"/>
                  </a:cubicBezTo>
                  <a:cubicBezTo>
                    <a:pt x="-19158" y="334313"/>
                    <a:pt x="-2246" y="328608"/>
                    <a:pt x="0" y="112543"/>
                  </a:cubicBezTo>
                  <a:close/>
                </a:path>
                <a:path w="4422262" h="665854" stroke="0" extrusionOk="0">
                  <a:moveTo>
                    <a:pt x="0" y="112543"/>
                  </a:moveTo>
                  <a:cubicBezTo>
                    <a:pt x="-8940" y="44873"/>
                    <a:pt x="45333" y="1897"/>
                    <a:pt x="112543" y="0"/>
                  </a:cubicBezTo>
                  <a:cubicBezTo>
                    <a:pt x="350820" y="23775"/>
                    <a:pt x="733956" y="-37081"/>
                    <a:pt x="896016" y="0"/>
                  </a:cubicBezTo>
                  <a:cubicBezTo>
                    <a:pt x="1058076" y="37081"/>
                    <a:pt x="1398483" y="-15592"/>
                    <a:pt x="1553573" y="0"/>
                  </a:cubicBezTo>
                  <a:cubicBezTo>
                    <a:pt x="1708663" y="15592"/>
                    <a:pt x="2024601" y="-12905"/>
                    <a:pt x="2169159" y="0"/>
                  </a:cubicBezTo>
                  <a:cubicBezTo>
                    <a:pt x="2313717" y="12905"/>
                    <a:pt x="2694566" y="-22437"/>
                    <a:pt x="2910660" y="0"/>
                  </a:cubicBezTo>
                  <a:cubicBezTo>
                    <a:pt x="3126754" y="22437"/>
                    <a:pt x="3331574" y="-7241"/>
                    <a:pt x="3568218" y="0"/>
                  </a:cubicBezTo>
                  <a:cubicBezTo>
                    <a:pt x="3804862" y="7241"/>
                    <a:pt x="4014694" y="16370"/>
                    <a:pt x="4309719" y="0"/>
                  </a:cubicBezTo>
                  <a:cubicBezTo>
                    <a:pt x="4371664" y="-2013"/>
                    <a:pt x="4415438" y="59870"/>
                    <a:pt x="4422262" y="112543"/>
                  </a:cubicBezTo>
                  <a:cubicBezTo>
                    <a:pt x="4423616" y="234307"/>
                    <a:pt x="4401160" y="443916"/>
                    <a:pt x="4422262" y="553311"/>
                  </a:cubicBezTo>
                  <a:cubicBezTo>
                    <a:pt x="4414142" y="615003"/>
                    <a:pt x="4372904" y="663032"/>
                    <a:pt x="4309719" y="665854"/>
                  </a:cubicBezTo>
                  <a:cubicBezTo>
                    <a:pt x="4105187" y="684490"/>
                    <a:pt x="3923242" y="640439"/>
                    <a:pt x="3568218" y="665854"/>
                  </a:cubicBezTo>
                  <a:cubicBezTo>
                    <a:pt x="3213194" y="691269"/>
                    <a:pt x="2956595" y="636126"/>
                    <a:pt x="2784745" y="665854"/>
                  </a:cubicBezTo>
                  <a:cubicBezTo>
                    <a:pt x="2612895" y="695582"/>
                    <a:pt x="2175467" y="690927"/>
                    <a:pt x="2001272" y="665854"/>
                  </a:cubicBezTo>
                  <a:cubicBezTo>
                    <a:pt x="1827077" y="640781"/>
                    <a:pt x="1677716" y="696169"/>
                    <a:pt x="1385686" y="665854"/>
                  </a:cubicBezTo>
                  <a:cubicBezTo>
                    <a:pt x="1093656" y="635539"/>
                    <a:pt x="604785" y="728402"/>
                    <a:pt x="112543" y="665854"/>
                  </a:cubicBezTo>
                  <a:cubicBezTo>
                    <a:pt x="48925" y="662873"/>
                    <a:pt x="579" y="607634"/>
                    <a:pt x="0" y="553311"/>
                  </a:cubicBezTo>
                  <a:cubicBezTo>
                    <a:pt x="-21169" y="452026"/>
                    <a:pt x="10656" y="234261"/>
                    <a:pt x="0" y="112543"/>
                  </a:cubicBezTo>
                  <a:close/>
                </a:path>
              </a:pathLst>
            </a:custGeom>
            <a:solidFill>
              <a:srgbClr val="FFEDAA"/>
            </a:solidFill>
            <a:ln w="41275" cap="rnd">
              <a:solidFill>
                <a:schemeClr val="bg1"/>
              </a:solidFill>
              <a:prstDash val="solid"/>
              <a:miter lim="800000"/>
              <a:extLst>
                <a:ext uri="{C807C97D-BFC1-408E-A445-0C87EB9F89A2}">
                  <ask:lineSketchStyleProps xmlns:ask="http://schemas.microsoft.com/office/drawing/2018/sketchyshapes" sd="1219033472">
                    <a:prstGeom prst="roundRect">
                      <a:avLst>
                        <a:gd name="adj" fmla="val 1690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en-GB" b="1" dirty="0">
                  <a:solidFill>
                    <a:srgbClr val="000000"/>
                  </a:solidFill>
                </a:rPr>
                <a:t>barbarians </a:t>
              </a:r>
              <a:r>
                <a:rPr lang="en-GB" dirty="0">
                  <a:solidFill>
                    <a:srgbClr val="000000"/>
                  </a:solidFill>
                </a:rPr>
                <a:t>– People in ancient times who didn’t belong to the Greek, Roman or Christian civilisations. </a:t>
              </a:r>
              <a:endParaRPr lang="en-GB" sz="1700" dirty="0">
                <a:solidFill>
                  <a:schemeClr val="tx1"/>
                </a:solidFill>
              </a:endParaRPr>
            </a:p>
          </p:txBody>
        </p:sp>
      </p:gr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20"/>
                                        </p:tgtEl>
                                      </p:cBhvr>
                                    </p:animEffect>
                                    <p:set>
                                      <p:cBhvr>
                                        <p:cTn id="23" dur="1" fill="hold">
                                          <p:stCondLst>
                                            <p:cond delay="499"/>
                                          </p:stCondLst>
                                        </p:cTn>
                                        <p:tgtEl>
                                          <p:spTgt spid="20"/>
                                        </p:tgtEl>
                                        <p:attrNameLst>
                                          <p:attrName>style.visibility</p:attrName>
                                        </p:attrNameLst>
                                      </p:cBhvr>
                                      <p:to>
                                        <p:strVal val="hidden"/>
                                      </p:to>
                                    </p:set>
                                  </p:childTnLst>
                                </p:cTn>
                              </p:par>
                              <p:par>
                                <p:cTn id="24" presetID="10" presetClass="entr" presetSubtype="0" fill="hold" grpId="0" nodeType="withEffect">
                                  <p:stCondLst>
                                    <p:cond delay="80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900" decel="100000" fill="hold"/>
                                        <p:tgtEl>
                                          <p:spTgt spid="5"/>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900" decel="100000" fill="hold"/>
                                        <p:tgtEl>
                                          <p:spTgt spid="16"/>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20" grpId="0" animBg="1"/>
      <p:bldP spid="20" grpId="1" animBg="1"/>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9AA9F-61D8-9B4D-80D6-7CBD7A53C221}"/>
              </a:ext>
            </a:extLst>
          </p:cNvPr>
          <p:cNvPicPr>
            <a:picLocks noChangeAspect="1"/>
          </p:cNvPicPr>
          <p:nvPr/>
        </p:nvPicPr>
        <p:blipFill>
          <a:blip r:embed="rId2" cstate="print">
            <a:extLst>
              <a:ext uri="{28A0092B-C50C-407E-A947-70E740481C1C}">
                <a14:useLocalDpi xmlns:a14="http://schemas.microsoft.com/office/drawing/2010/main" val="0"/>
              </a:ext>
            </a:extLst>
          </a:blip>
          <a:srcRect t="6544" b="6544"/>
          <a:stretch/>
        </p:blipFill>
        <p:spPr>
          <a:xfrm>
            <a:off x="2076774" y="1406820"/>
            <a:ext cx="8028922" cy="4903829"/>
          </a:xfrm>
          <a:prstGeom prst="roundRect">
            <a:avLst>
              <a:gd name="adj" fmla="val 3335"/>
            </a:avLst>
          </a:prstGeom>
          <a:ln w="38100">
            <a:solidFill>
              <a:srgbClr val="0076B0"/>
            </a:solidFill>
          </a:ln>
        </p:spPr>
      </p:pic>
      <p:sp>
        <p:nvSpPr>
          <p:cNvPr id="8" name="Rounded Rectangle 7">
            <a:extLst>
              <a:ext uri="{FF2B5EF4-FFF2-40B4-BE49-F238E27FC236}">
                <a16:creationId xmlns:a16="http://schemas.microsoft.com/office/drawing/2014/main" id="{F79CE12E-7341-8D4E-89D1-C423413F7424}"/>
              </a:ext>
            </a:extLst>
          </p:cNvPr>
          <p:cNvSpPr/>
          <p:nvPr/>
        </p:nvSpPr>
        <p:spPr>
          <a:xfrm>
            <a:off x="2057624" y="1393568"/>
            <a:ext cx="8048072" cy="4920921"/>
          </a:xfrm>
          <a:prstGeom prst="roundRect">
            <a:avLst>
              <a:gd name="adj" fmla="val 3048"/>
            </a:avLst>
          </a:prstGeom>
          <a:solidFill>
            <a:srgbClr val="90C8E5">
              <a:alpha val="29129"/>
            </a:srgbClr>
          </a:solidFill>
          <a:ln w="31750">
            <a:solidFill>
              <a:srgbClr val="007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p:cNvSpPr>
            <a:spLocks noGrp="1"/>
          </p:cNvSpPr>
          <p:nvPr>
            <p:ph type="title"/>
          </p:nvPr>
        </p:nvSpPr>
        <p:spPr>
          <a:xfrm>
            <a:off x="1981199" y="464029"/>
            <a:ext cx="8220075" cy="994306"/>
          </a:xfrm>
        </p:spPr>
        <p:txBody>
          <a:bodyPr/>
          <a:lstStyle/>
          <a:p>
            <a:pPr algn="ctr">
              <a:spcBef>
                <a:spcPts val="0"/>
              </a:spcBef>
            </a:pPr>
            <a:r>
              <a:rPr lang="en-GB" sz="3300" b="1" dirty="0">
                <a:solidFill>
                  <a:srgbClr val="000000"/>
                </a:solidFill>
                <a:latin typeface="Twinkl" pitchFamily="2" charset="77"/>
              </a:rPr>
              <a:t>Did You Know…?</a:t>
            </a:r>
            <a:endParaRPr lang="en-GB" sz="3300" dirty="0">
              <a:latin typeface="Twinkl" pitchFamily="2" charset="77"/>
            </a:endParaRPr>
          </a:p>
        </p:txBody>
      </p:sp>
      <p:pic>
        <p:nvPicPr>
          <p:cNvPr id="4" name="Picture 3" descr="A picture containing ax, tool, dark&#10;&#10;Description automatically generated">
            <a:extLst>
              <a:ext uri="{FF2B5EF4-FFF2-40B4-BE49-F238E27FC236}">
                <a16:creationId xmlns:a16="http://schemas.microsoft.com/office/drawing/2014/main" id="{A9041ED2-3288-D14B-99BF-688EE4BB35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17093" y="1702026"/>
            <a:ext cx="2352472" cy="4441397"/>
          </a:xfrm>
          <a:prstGeom prst="rect">
            <a:avLst/>
          </a:prstGeom>
        </p:spPr>
      </p:pic>
      <p:sp>
        <p:nvSpPr>
          <p:cNvPr id="14" name="Rounded Rectangle 13">
            <a:extLst>
              <a:ext uri="{FF2B5EF4-FFF2-40B4-BE49-F238E27FC236}">
                <a16:creationId xmlns:a16="http://schemas.microsoft.com/office/drawing/2014/main" id="{6D14B04E-4D27-C247-8891-1B0D77CF34F8}"/>
              </a:ext>
            </a:extLst>
          </p:cNvPr>
          <p:cNvSpPr/>
          <p:nvPr/>
        </p:nvSpPr>
        <p:spPr>
          <a:xfrm>
            <a:off x="3982995" y="3330146"/>
            <a:ext cx="5820033" cy="1488989"/>
          </a:xfrm>
          <a:custGeom>
            <a:avLst/>
            <a:gdLst>
              <a:gd name="connsiteX0" fmla="*/ 0 w 5820033"/>
              <a:gd name="connsiteY0" fmla="*/ 0 h 1488989"/>
              <a:gd name="connsiteX1" fmla="*/ 0 w 5820033"/>
              <a:gd name="connsiteY1" fmla="*/ 0 h 1488989"/>
              <a:gd name="connsiteX2" fmla="*/ 472069 w 5820033"/>
              <a:gd name="connsiteY2" fmla="*/ 0 h 1488989"/>
              <a:gd name="connsiteX3" fmla="*/ 1235140 w 5820033"/>
              <a:gd name="connsiteY3" fmla="*/ 0 h 1488989"/>
              <a:gd name="connsiteX4" fmla="*/ 1940011 w 5820033"/>
              <a:gd name="connsiteY4" fmla="*/ 0 h 1488989"/>
              <a:gd name="connsiteX5" fmla="*/ 2412080 w 5820033"/>
              <a:gd name="connsiteY5" fmla="*/ 0 h 1488989"/>
              <a:gd name="connsiteX6" fmla="*/ 3000550 w 5820033"/>
              <a:gd name="connsiteY6" fmla="*/ 0 h 1488989"/>
              <a:gd name="connsiteX7" fmla="*/ 3763621 w 5820033"/>
              <a:gd name="connsiteY7" fmla="*/ 0 h 1488989"/>
              <a:gd name="connsiteX8" fmla="*/ 4410292 w 5820033"/>
              <a:gd name="connsiteY8" fmla="*/ 0 h 1488989"/>
              <a:gd name="connsiteX9" fmla="*/ 5115162 w 5820033"/>
              <a:gd name="connsiteY9" fmla="*/ 0 h 1488989"/>
              <a:gd name="connsiteX10" fmla="*/ 5820033 w 5820033"/>
              <a:gd name="connsiteY10" fmla="*/ 0 h 1488989"/>
              <a:gd name="connsiteX11" fmla="*/ 5820033 w 5820033"/>
              <a:gd name="connsiteY11" fmla="*/ 0 h 1488989"/>
              <a:gd name="connsiteX12" fmla="*/ 5820033 w 5820033"/>
              <a:gd name="connsiteY12" fmla="*/ 496330 h 1488989"/>
              <a:gd name="connsiteX13" fmla="*/ 5820033 w 5820033"/>
              <a:gd name="connsiteY13" fmla="*/ 1007549 h 1488989"/>
              <a:gd name="connsiteX14" fmla="*/ 5820033 w 5820033"/>
              <a:gd name="connsiteY14" fmla="*/ 1488989 h 1488989"/>
              <a:gd name="connsiteX15" fmla="*/ 5820033 w 5820033"/>
              <a:gd name="connsiteY15" fmla="*/ 1488989 h 1488989"/>
              <a:gd name="connsiteX16" fmla="*/ 5347964 w 5820033"/>
              <a:gd name="connsiteY16" fmla="*/ 1488989 h 1488989"/>
              <a:gd name="connsiteX17" fmla="*/ 4875894 w 5820033"/>
              <a:gd name="connsiteY17" fmla="*/ 1488989 h 1488989"/>
              <a:gd name="connsiteX18" fmla="*/ 4171024 w 5820033"/>
              <a:gd name="connsiteY18" fmla="*/ 1488989 h 1488989"/>
              <a:gd name="connsiteX19" fmla="*/ 3698954 w 5820033"/>
              <a:gd name="connsiteY19" fmla="*/ 1488989 h 1488989"/>
              <a:gd name="connsiteX20" fmla="*/ 3052284 w 5820033"/>
              <a:gd name="connsiteY20" fmla="*/ 1488989 h 1488989"/>
              <a:gd name="connsiteX21" fmla="*/ 2522014 w 5820033"/>
              <a:gd name="connsiteY21" fmla="*/ 1488989 h 1488989"/>
              <a:gd name="connsiteX22" fmla="*/ 1875344 w 5820033"/>
              <a:gd name="connsiteY22" fmla="*/ 1488989 h 1488989"/>
              <a:gd name="connsiteX23" fmla="*/ 1228674 w 5820033"/>
              <a:gd name="connsiteY23" fmla="*/ 1488989 h 1488989"/>
              <a:gd name="connsiteX24" fmla="*/ 582003 w 5820033"/>
              <a:gd name="connsiteY24" fmla="*/ 1488989 h 1488989"/>
              <a:gd name="connsiteX25" fmla="*/ 0 w 5820033"/>
              <a:gd name="connsiteY25" fmla="*/ 1488989 h 1488989"/>
              <a:gd name="connsiteX26" fmla="*/ 0 w 5820033"/>
              <a:gd name="connsiteY26" fmla="*/ 1488989 h 1488989"/>
              <a:gd name="connsiteX27" fmla="*/ 0 w 5820033"/>
              <a:gd name="connsiteY27" fmla="*/ 1007549 h 1488989"/>
              <a:gd name="connsiteX28" fmla="*/ 0 w 5820033"/>
              <a:gd name="connsiteY28" fmla="*/ 511220 h 1488989"/>
              <a:gd name="connsiteX29" fmla="*/ 0 w 5820033"/>
              <a:gd name="connsiteY29" fmla="*/ 0 h 148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20033" h="1488989" fill="none" extrusionOk="0">
                <a:moveTo>
                  <a:pt x="0" y="0"/>
                </a:moveTo>
                <a:lnTo>
                  <a:pt x="0" y="0"/>
                </a:lnTo>
                <a:cubicBezTo>
                  <a:pt x="106664" y="-22892"/>
                  <a:pt x="287665" y="-7277"/>
                  <a:pt x="472069" y="0"/>
                </a:cubicBezTo>
                <a:cubicBezTo>
                  <a:pt x="656473" y="7277"/>
                  <a:pt x="1020855" y="-5497"/>
                  <a:pt x="1235140" y="0"/>
                </a:cubicBezTo>
                <a:cubicBezTo>
                  <a:pt x="1449425" y="5497"/>
                  <a:pt x="1735120" y="11441"/>
                  <a:pt x="1940011" y="0"/>
                </a:cubicBezTo>
                <a:cubicBezTo>
                  <a:pt x="2144902" y="-11441"/>
                  <a:pt x="2190788" y="-17834"/>
                  <a:pt x="2412080" y="0"/>
                </a:cubicBezTo>
                <a:cubicBezTo>
                  <a:pt x="2633372" y="17834"/>
                  <a:pt x="2810281" y="5548"/>
                  <a:pt x="3000550" y="0"/>
                </a:cubicBezTo>
                <a:cubicBezTo>
                  <a:pt x="3190819" y="-5548"/>
                  <a:pt x="3544254" y="-16768"/>
                  <a:pt x="3763621" y="0"/>
                </a:cubicBezTo>
                <a:cubicBezTo>
                  <a:pt x="3982988" y="16768"/>
                  <a:pt x="4171055" y="28122"/>
                  <a:pt x="4410292" y="0"/>
                </a:cubicBezTo>
                <a:cubicBezTo>
                  <a:pt x="4649529" y="-28122"/>
                  <a:pt x="4954006" y="-18837"/>
                  <a:pt x="5115162" y="0"/>
                </a:cubicBezTo>
                <a:cubicBezTo>
                  <a:pt x="5276318" y="18837"/>
                  <a:pt x="5642172" y="-9885"/>
                  <a:pt x="5820033" y="0"/>
                </a:cubicBezTo>
                <a:lnTo>
                  <a:pt x="5820033" y="0"/>
                </a:lnTo>
                <a:cubicBezTo>
                  <a:pt x="5815754" y="194511"/>
                  <a:pt x="5842532" y="345394"/>
                  <a:pt x="5820033" y="496330"/>
                </a:cubicBezTo>
                <a:cubicBezTo>
                  <a:pt x="5797535" y="647266"/>
                  <a:pt x="5811694" y="845669"/>
                  <a:pt x="5820033" y="1007549"/>
                </a:cubicBezTo>
                <a:cubicBezTo>
                  <a:pt x="5828372" y="1169429"/>
                  <a:pt x="5833262" y="1317182"/>
                  <a:pt x="5820033" y="1488989"/>
                </a:cubicBezTo>
                <a:lnTo>
                  <a:pt x="5820033" y="1488989"/>
                </a:lnTo>
                <a:cubicBezTo>
                  <a:pt x="5682875" y="1507197"/>
                  <a:pt x="5542338" y="1494309"/>
                  <a:pt x="5347964" y="1488989"/>
                </a:cubicBezTo>
                <a:cubicBezTo>
                  <a:pt x="5153590" y="1483669"/>
                  <a:pt x="5030291" y="1466588"/>
                  <a:pt x="4875894" y="1488989"/>
                </a:cubicBezTo>
                <a:cubicBezTo>
                  <a:pt x="4721497" y="1511391"/>
                  <a:pt x="4352796" y="1519913"/>
                  <a:pt x="4171024" y="1488989"/>
                </a:cubicBezTo>
                <a:cubicBezTo>
                  <a:pt x="3989252" y="1458066"/>
                  <a:pt x="3841258" y="1502356"/>
                  <a:pt x="3698954" y="1488989"/>
                </a:cubicBezTo>
                <a:cubicBezTo>
                  <a:pt x="3556650" y="1475623"/>
                  <a:pt x="3338932" y="1510797"/>
                  <a:pt x="3052284" y="1488989"/>
                </a:cubicBezTo>
                <a:cubicBezTo>
                  <a:pt x="2765636" y="1467182"/>
                  <a:pt x="2724092" y="1478791"/>
                  <a:pt x="2522014" y="1488989"/>
                </a:cubicBezTo>
                <a:cubicBezTo>
                  <a:pt x="2319936" y="1499188"/>
                  <a:pt x="2102598" y="1514018"/>
                  <a:pt x="1875344" y="1488989"/>
                </a:cubicBezTo>
                <a:cubicBezTo>
                  <a:pt x="1648090" y="1463961"/>
                  <a:pt x="1415929" y="1466493"/>
                  <a:pt x="1228674" y="1488989"/>
                </a:cubicBezTo>
                <a:cubicBezTo>
                  <a:pt x="1041419" y="1511486"/>
                  <a:pt x="782957" y="1473319"/>
                  <a:pt x="582003" y="1488989"/>
                </a:cubicBezTo>
                <a:cubicBezTo>
                  <a:pt x="381049" y="1504659"/>
                  <a:pt x="153706" y="1495462"/>
                  <a:pt x="0" y="1488989"/>
                </a:cubicBezTo>
                <a:lnTo>
                  <a:pt x="0" y="1488989"/>
                </a:lnTo>
                <a:cubicBezTo>
                  <a:pt x="-7036" y="1280217"/>
                  <a:pt x="20211" y="1176824"/>
                  <a:pt x="0" y="1007549"/>
                </a:cubicBezTo>
                <a:cubicBezTo>
                  <a:pt x="-20211" y="838274"/>
                  <a:pt x="-15832" y="716733"/>
                  <a:pt x="0" y="511220"/>
                </a:cubicBezTo>
                <a:cubicBezTo>
                  <a:pt x="15832" y="305707"/>
                  <a:pt x="5492" y="232748"/>
                  <a:pt x="0" y="0"/>
                </a:cubicBezTo>
                <a:close/>
              </a:path>
              <a:path w="5820033" h="1488989" stroke="0" extrusionOk="0">
                <a:moveTo>
                  <a:pt x="0" y="0"/>
                </a:moveTo>
                <a:lnTo>
                  <a:pt x="0" y="0"/>
                </a:lnTo>
                <a:cubicBezTo>
                  <a:pt x="244025" y="14654"/>
                  <a:pt x="456275" y="15738"/>
                  <a:pt x="588470" y="0"/>
                </a:cubicBezTo>
                <a:cubicBezTo>
                  <a:pt x="720665" y="-15738"/>
                  <a:pt x="896006" y="-15318"/>
                  <a:pt x="1060539" y="0"/>
                </a:cubicBezTo>
                <a:cubicBezTo>
                  <a:pt x="1225072" y="15318"/>
                  <a:pt x="1582977" y="19388"/>
                  <a:pt x="1823610" y="0"/>
                </a:cubicBezTo>
                <a:cubicBezTo>
                  <a:pt x="2064243" y="-19388"/>
                  <a:pt x="2161302" y="9083"/>
                  <a:pt x="2412080" y="0"/>
                </a:cubicBezTo>
                <a:cubicBezTo>
                  <a:pt x="2662858" y="-9083"/>
                  <a:pt x="2788365" y="12925"/>
                  <a:pt x="3000550" y="0"/>
                </a:cubicBezTo>
                <a:cubicBezTo>
                  <a:pt x="3212735" y="-12925"/>
                  <a:pt x="3547871" y="-4854"/>
                  <a:pt x="3763621" y="0"/>
                </a:cubicBezTo>
                <a:cubicBezTo>
                  <a:pt x="3979371" y="4854"/>
                  <a:pt x="4041937" y="-5351"/>
                  <a:pt x="4293891" y="0"/>
                </a:cubicBezTo>
                <a:cubicBezTo>
                  <a:pt x="4545845" y="5351"/>
                  <a:pt x="4763999" y="2213"/>
                  <a:pt x="5056962" y="0"/>
                </a:cubicBezTo>
                <a:cubicBezTo>
                  <a:pt x="5349925" y="-2213"/>
                  <a:pt x="5596507" y="2758"/>
                  <a:pt x="5820033" y="0"/>
                </a:cubicBezTo>
                <a:lnTo>
                  <a:pt x="5820033" y="0"/>
                </a:lnTo>
                <a:cubicBezTo>
                  <a:pt x="5822103" y="184966"/>
                  <a:pt x="5835898" y="316172"/>
                  <a:pt x="5820033" y="496330"/>
                </a:cubicBezTo>
                <a:cubicBezTo>
                  <a:pt x="5804169" y="676488"/>
                  <a:pt x="5834488" y="778594"/>
                  <a:pt x="5820033" y="992659"/>
                </a:cubicBezTo>
                <a:cubicBezTo>
                  <a:pt x="5805578" y="1206724"/>
                  <a:pt x="5802154" y="1388658"/>
                  <a:pt x="5820033" y="1488989"/>
                </a:cubicBezTo>
                <a:lnTo>
                  <a:pt x="5820033" y="1488989"/>
                </a:lnTo>
                <a:cubicBezTo>
                  <a:pt x="5705678" y="1509735"/>
                  <a:pt x="5467126" y="1474917"/>
                  <a:pt x="5347964" y="1488989"/>
                </a:cubicBezTo>
                <a:cubicBezTo>
                  <a:pt x="5228802" y="1503061"/>
                  <a:pt x="4855992" y="1524367"/>
                  <a:pt x="4584893" y="1488989"/>
                </a:cubicBezTo>
                <a:cubicBezTo>
                  <a:pt x="4313794" y="1453611"/>
                  <a:pt x="4170877" y="1462485"/>
                  <a:pt x="4054623" y="1488989"/>
                </a:cubicBezTo>
                <a:cubicBezTo>
                  <a:pt x="3938369" y="1515494"/>
                  <a:pt x="3587322" y="1489264"/>
                  <a:pt x="3407953" y="1488989"/>
                </a:cubicBezTo>
                <a:cubicBezTo>
                  <a:pt x="3228584" y="1488715"/>
                  <a:pt x="2835749" y="1476021"/>
                  <a:pt x="2644882" y="1488989"/>
                </a:cubicBezTo>
                <a:cubicBezTo>
                  <a:pt x="2454015" y="1501957"/>
                  <a:pt x="2160523" y="1515735"/>
                  <a:pt x="1998211" y="1488989"/>
                </a:cubicBezTo>
                <a:cubicBezTo>
                  <a:pt x="1835899" y="1462243"/>
                  <a:pt x="1674640" y="1476907"/>
                  <a:pt x="1526142" y="1488989"/>
                </a:cubicBezTo>
                <a:cubicBezTo>
                  <a:pt x="1377644" y="1501071"/>
                  <a:pt x="1244920" y="1487463"/>
                  <a:pt x="995872" y="1488989"/>
                </a:cubicBezTo>
                <a:cubicBezTo>
                  <a:pt x="746824" y="1490516"/>
                  <a:pt x="223540" y="1468184"/>
                  <a:pt x="0" y="1488989"/>
                </a:cubicBezTo>
                <a:lnTo>
                  <a:pt x="0" y="1488989"/>
                </a:lnTo>
                <a:cubicBezTo>
                  <a:pt x="18635" y="1370651"/>
                  <a:pt x="-7054" y="1231927"/>
                  <a:pt x="0" y="992659"/>
                </a:cubicBezTo>
                <a:cubicBezTo>
                  <a:pt x="7054" y="753391"/>
                  <a:pt x="5931" y="738197"/>
                  <a:pt x="0" y="496330"/>
                </a:cubicBezTo>
                <a:cubicBezTo>
                  <a:pt x="-5931" y="254463"/>
                  <a:pt x="-13772" y="157569"/>
                  <a:pt x="0" y="0"/>
                </a:cubicBezTo>
                <a:close/>
              </a:path>
            </a:pathLst>
          </a:custGeom>
          <a:solidFill>
            <a:srgbClr val="F8BF94"/>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GB" dirty="0">
                <a:solidFill>
                  <a:srgbClr val="000000"/>
                </a:solidFill>
              </a:rPr>
              <a:t>Many Iron Age weapons found by archaeologists have been located in rivers and lakes. This is because Celts would throw their weapons into bodies of water as a sacrifice to their gods and goddesses. </a:t>
            </a:r>
            <a:endParaRPr lang="en-GB" dirty="0">
              <a:solidFill>
                <a:schemeClr val="tx1"/>
              </a:solidFill>
            </a:endParaRPr>
          </a:p>
        </p:txBody>
      </p:sp>
    </p:spTree>
    <p:extLst>
      <p:ext uri="{BB962C8B-B14F-4D97-AF65-F5344CB8AC3E}">
        <p14:creationId xmlns:p14="http://schemas.microsoft.com/office/powerpoint/2010/main" val="2531463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1981199" y="464029"/>
            <a:ext cx="8220075" cy="994306"/>
          </a:xfrm>
        </p:spPr>
        <p:txBody>
          <a:bodyPr/>
          <a:lstStyle/>
          <a:p>
            <a:pPr algn="ctr">
              <a:spcBef>
                <a:spcPts val="0"/>
              </a:spcBef>
            </a:pPr>
            <a:r>
              <a:rPr lang="en-GB" sz="3300" b="1" dirty="0">
                <a:solidFill>
                  <a:srgbClr val="000000"/>
                </a:solidFill>
                <a:latin typeface="+mj-lt"/>
              </a:rPr>
              <a:t>Famous Celtic Warriors</a:t>
            </a:r>
            <a:endParaRPr lang="en-GB" sz="3300" dirty="0">
              <a:latin typeface="+mj-lt"/>
            </a:endParaRPr>
          </a:p>
        </p:txBody>
      </p:sp>
      <p:sp>
        <p:nvSpPr>
          <p:cNvPr id="10" name="Rounded Rectangle 9">
            <a:extLst>
              <a:ext uri="{FF2B5EF4-FFF2-40B4-BE49-F238E27FC236}">
                <a16:creationId xmlns:a16="http://schemas.microsoft.com/office/drawing/2014/main" id="{A29C8D57-6F99-1149-A08C-E36C82419CF4}"/>
              </a:ext>
            </a:extLst>
          </p:cNvPr>
          <p:cNvSpPr/>
          <p:nvPr/>
        </p:nvSpPr>
        <p:spPr>
          <a:xfrm>
            <a:off x="2128165" y="1309816"/>
            <a:ext cx="7928657" cy="4934578"/>
          </a:xfrm>
          <a:prstGeom prst="roundRect">
            <a:avLst>
              <a:gd name="adj" fmla="val 3505"/>
            </a:avLst>
          </a:prstGeom>
          <a:solidFill>
            <a:srgbClr val="90C8E5">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ounded Rectangle 12">
            <a:extLst>
              <a:ext uri="{FF2B5EF4-FFF2-40B4-BE49-F238E27FC236}">
                <a16:creationId xmlns:a16="http://schemas.microsoft.com/office/drawing/2014/main" id="{596DF1D9-05E4-C94D-ABAF-AFCB5538346C}"/>
              </a:ext>
            </a:extLst>
          </p:cNvPr>
          <p:cNvSpPr/>
          <p:nvPr/>
        </p:nvSpPr>
        <p:spPr>
          <a:xfrm>
            <a:off x="2426939" y="2040418"/>
            <a:ext cx="5444853" cy="1721168"/>
          </a:xfrm>
          <a:custGeom>
            <a:avLst/>
            <a:gdLst>
              <a:gd name="connsiteX0" fmla="*/ 0 w 5444853"/>
              <a:gd name="connsiteY0" fmla="*/ 0 h 1721168"/>
              <a:gd name="connsiteX1" fmla="*/ 0 w 5444853"/>
              <a:gd name="connsiteY1" fmla="*/ 0 h 1721168"/>
              <a:gd name="connsiteX2" fmla="*/ 789504 w 5444853"/>
              <a:gd name="connsiteY2" fmla="*/ 0 h 1721168"/>
              <a:gd name="connsiteX3" fmla="*/ 1524559 w 5444853"/>
              <a:gd name="connsiteY3" fmla="*/ 0 h 1721168"/>
              <a:gd name="connsiteX4" fmla="*/ 2205165 w 5444853"/>
              <a:gd name="connsiteY4" fmla="*/ 0 h 1721168"/>
              <a:gd name="connsiteX5" fmla="*/ 2885772 w 5444853"/>
              <a:gd name="connsiteY5" fmla="*/ 0 h 1721168"/>
              <a:gd name="connsiteX6" fmla="*/ 3675276 w 5444853"/>
              <a:gd name="connsiteY6" fmla="*/ 0 h 1721168"/>
              <a:gd name="connsiteX7" fmla="*/ 4410331 w 5444853"/>
              <a:gd name="connsiteY7" fmla="*/ 0 h 1721168"/>
              <a:gd name="connsiteX8" fmla="*/ 5444853 w 5444853"/>
              <a:gd name="connsiteY8" fmla="*/ 0 h 1721168"/>
              <a:gd name="connsiteX9" fmla="*/ 5444853 w 5444853"/>
              <a:gd name="connsiteY9" fmla="*/ 0 h 1721168"/>
              <a:gd name="connsiteX10" fmla="*/ 5444853 w 5444853"/>
              <a:gd name="connsiteY10" fmla="*/ 556511 h 1721168"/>
              <a:gd name="connsiteX11" fmla="*/ 5444853 w 5444853"/>
              <a:gd name="connsiteY11" fmla="*/ 1078599 h 1721168"/>
              <a:gd name="connsiteX12" fmla="*/ 5444853 w 5444853"/>
              <a:gd name="connsiteY12" fmla="*/ 1721168 h 1721168"/>
              <a:gd name="connsiteX13" fmla="*/ 5444853 w 5444853"/>
              <a:gd name="connsiteY13" fmla="*/ 1721168 h 1721168"/>
              <a:gd name="connsiteX14" fmla="*/ 4873143 w 5444853"/>
              <a:gd name="connsiteY14" fmla="*/ 1721168 h 1721168"/>
              <a:gd name="connsiteX15" fmla="*/ 4083640 w 5444853"/>
              <a:gd name="connsiteY15" fmla="*/ 1721168 h 1721168"/>
              <a:gd name="connsiteX16" fmla="*/ 3457482 w 5444853"/>
              <a:gd name="connsiteY16" fmla="*/ 1721168 h 1721168"/>
              <a:gd name="connsiteX17" fmla="*/ 2667978 w 5444853"/>
              <a:gd name="connsiteY17" fmla="*/ 1721168 h 1721168"/>
              <a:gd name="connsiteX18" fmla="*/ 2096268 w 5444853"/>
              <a:gd name="connsiteY18" fmla="*/ 1721168 h 1721168"/>
              <a:gd name="connsiteX19" fmla="*/ 1579007 w 5444853"/>
              <a:gd name="connsiteY19" fmla="*/ 1721168 h 1721168"/>
              <a:gd name="connsiteX20" fmla="*/ 1061746 w 5444853"/>
              <a:gd name="connsiteY20" fmla="*/ 1721168 h 1721168"/>
              <a:gd name="connsiteX21" fmla="*/ 0 w 5444853"/>
              <a:gd name="connsiteY21" fmla="*/ 1721168 h 1721168"/>
              <a:gd name="connsiteX22" fmla="*/ 0 w 5444853"/>
              <a:gd name="connsiteY22" fmla="*/ 1721168 h 1721168"/>
              <a:gd name="connsiteX23" fmla="*/ 0 w 5444853"/>
              <a:gd name="connsiteY23" fmla="*/ 1199080 h 1721168"/>
              <a:gd name="connsiteX24" fmla="*/ 0 w 5444853"/>
              <a:gd name="connsiteY24" fmla="*/ 590934 h 1721168"/>
              <a:gd name="connsiteX25" fmla="*/ 0 w 5444853"/>
              <a:gd name="connsiteY25" fmla="*/ 0 h 1721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44853" h="1721168" fill="none" extrusionOk="0">
                <a:moveTo>
                  <a:pt x="0" y="0"/>
                </a:moveTo>
                <a:lnTo>
                  <a:pt x="0" y="0"/>
                </a:lnTo>
                <a:cubicBezTo>
                  <a:pt x="365653" y="17679"/>
                  <a:pt x="590267" y="36815"/>
                  <a:pt x="789504" y="0"/>
                </a:cubicBezTo>
                <a:cubicBezTo>
                  <a:pt x="988741" y="-36815"/>
                  <a:pt x="1334951" y="-19492"/>
                  <a:pt x="1524559" y="0"/>
                </a:cubicBezTo>
                <a:cubicBezTo>
                  <a:pt x="1714168" y="19492"/>
                  <a:pt x="1964873" y="30990"/>
                  <a:pt x="2205165" y="0"/>
                </a:cubicBezTo>
                <a:cubicBezTo>
                  <a:pt x="2445457" y="-30990"/>
                  <a:pt x="2615650" y="27865"/>
                  <a:pt x="2885772" y="0"/>
                </a:cubicBezTo>
                <a:cubicBezTo>
                  <a:pt x="3155894" y="-27865"/>
                  <a:pt x="3503154" y="-36201"/>
                  <a:pt x="3675276" y="0"/>
                </a:cubicBezTo>
                <a:cubicBezTo>
                  <a:pt x="3847398" y="36201"/>
                  <a:pt x="4253458" y="-14120"/>
                  <a:pt x="4410331" y="0"/>
                </a:cubicBezTo>
                <a:cubicBezTo>
                  <a:pt x="4567205" y="14120"/>
                  <a:pt x="5210702" y="-14465"/>
                  <a:pt x="5444853" y="0"/>
                </a:cubicBezTo>
                <a:lnTo>
                  <a:pt x="5444853" y="0"/>
                </a:lnTo>
                <a:cubicBezTo>
                  <a:pt x="5437870" y="170252"/>
                  <a:pt x="5470378" y="407593"/>
                  <a:pt x="5444853" y="556511"/>
                </a:cubicBezTo>
                <a:cubicBezTo>
                  <a:pt x="5419328" y="705429"/>
                  <a:pt x="5454108" y="937738"/>
                  <a:pt x="5444853" y="1078599"/>
                </a:cubicBezTo>
                <a:cubicBezTo>
                  <a:pt x="5435598" y="1219460"/>
                  <a:pt x="5434397" y="1464203"/>
                  <a:pt x="5444853" y="1721168"/>
                </a:cubicBezTo>
                <a:lnTo>
                  <a:pt x="5444853" y="1721168"/>
                </a:lnTo>
                <a:cubicBezTo>
                  <a:pt x="5184499" y="1732752"/>
                  <a:pt x="5056440" y="1726252"/>
                  <a:pt x="4873143" y="1721168"/>
                </a:cubicBezTo>
                <a:cubicBezTo>
                  <a:pt x="4689846" y="1716085"/>
                  <a:pt x="4350592" y="1702274"/>
                  <a:pt x="4083640" y="1721168"/>
                </a:cubicBezTo>
                <a:cubicBezTo>
                  <a:pt x="3816688" y="1740062"/>
                  <a:pt x="3662587" y="1736741"/>
                  <a:pt x="3457482" y="1721168"/>
                </a:cubicBezTo>
                <a:cubicBezTo>
                  <a:pt x="3252377" y="1705595"/>
                  <a:pt x="3008104" y="1743923"/>
                  <a:pt x="2667978" y="1721168"/>
                </a:cubicBezTo>
                <a:cubicBezTo>
                  <a:pt x="2327852" y="1698413"/>
                  <a:pt x="2293941" y="1693878"/>
                  <a:pt x="2096268" y="1721168"/>
                </a:cubicBezTo>
                <a:cubicBezTo>
                  <a:pt x="1898595" y="1748459"/>
                  <a:pt x="1798205" y="1718598"/>
                  <a:pt x="1579007" y="1721168"/>
                </a:cubicBezTo>
                <a:cubicBezTo>
                  <a:pt x="1359809" y="1723738"/>
                  <a:pt x="1249453" y="1745389"/>
                  <a:pt x="1061746" y="1721168"/>
                </a:cubicBezTo>
                <a:cubicBezTo>
                  <a:pt x="874039" y="1696947"/>
                  <a:pt x="492979" y="1683981"/>
                  <a:pt x="0" y="1721168"/>
                </a:cubicBezTo>
                <a:lnTo>
                  <a:pt x="0" y="1721168"/>
                </a:lnTo>
                <a:cubicBezTo>
                  <a:pt x="-11807" y="1538621"/>
                  <a:pt x="22701" y="1448055"/>
                  <a:pt x="0" y="1199080"/>
                </a:cubicBezTo>
                <a:cubicBezTo>
                  <a:pt x="-22701" y="950105"/>
                  <a:pt x="4545" y="792981"/>
                  <a:pt x="0" y="590934"/>
                </a:cubicBezTo>
                <a:cubicBezTo>
                  <a:pt x="-4545" y="388887"/>
                  <a:pt x="14109" y="275725"/>
                  <a:pt x="0" y="0"/>
                </a:cubicBezTo>
                <a:close/>
              </a:path>
              <a:path w="5444853" h="1721168" stroke="0" extrusionOk="0">
                <a:moveTo>
                  <a:pt x="0" y="0"/>
                </a:moveTo>
                <a:lnTo>
                  <a:pt x="0" y="0"/>
                </a:lnTo>
                <a:cubicBezTo>
                  <a:pt x="184804" y="-22085"/>
                  <a:pt x="345125" y="-27339"/>
                  <a:pt x="626158" y="0"/>
                </a:cubicBezTo>
                <a:cubicBezTo>
                  <a:pt x="907191" y="27339"/>
                  <a:pt x="1020090" y="15162"/>
                  <a:pt x="1143419" y="0"/>
                </a:cubicBezTo>
                <a:cubicBezTo>
                  <a:pt x="1266748" y="-15162"/>
                  <a:pt x="1714655" y="-25205"/>
                  <a:pt x="1932923" y="0"/>
                </a:cubicBezTo>
                <a:cubicBezTo>
                  <a:pt x="2151191" y="25205"/>
                  <a:pt x="2391530" y="13819"/>
                  <a:pt x="2559081" y="0"/>
                </a:cubicBezTo>
                <a:cubicBezTo>
                  <a:pt x="2726632" y="-13819"/>
                  <a:pt x="2917929" y="-28050"/>
                  <a:pt x="3185239" y="0"/>
                </a:cubicBezTo>
                <a:cubicBezTo>
                  <a:pt x="3452549" y="28050"/>
                  <a:pt x="3700027" y="34884"/>
                  <a:pt x="3974743" y="0"/>
                </a:cubicBezTo>
                <a:cubicBezTo>
                  <a:pt x="4249459" y="-34884"/>
                  <a:pt x="4428528" y="-3504"/>
                  <a:pt x="4546452" y="0"/>
                </a:cubicBezTo>
                <a:cubicBezTo>
                  <a:pt x="4664376" y="3504"/>
                  <a:pt x="5085231" y="39510"/>
                  <a:pt x="5444853" y="0"/>
                </a:cubicBezTo>
                <a:lnTo>
                  <a:pt x="5444853" y="0"/>
                </a:lnTo>
                <a:cubicBezTo>
                  <a:pt x="5465102" y="240166"/>
                  <a:pt x="5463143" y="399498"/>
                  <a:pt x="5444853" y="608146"/>
                </a:cubicBezTo>
                <a:cubicBezTo>
                  <a:pt x="5426563" y="816794"/>
                  <a:pt x="5461573" y="897535"/>
                  <a:pt x="5444853" y="1147445"/>
                </a:cubicBezTo>
                <a:cubicBezTo>
                  <a:pt x="5428133" y="1397355"/>
                  <a:pt x="5438006" y="1501208"/>
                  <a:pt x="5444853" y="1721168"/>
                </a:cubicBezTo>
                <a:lnTo>
                  <a:pt x="5444853" y="1721168"/>
                </a:lnTo>
                <a:cubicBezTo>
                  <a:pt x="5294071" y="1726873"/>
                  <a:pt x="4874333" y="1729964"/>
                  <a:pt x="4709798" y="1721168"/>
                </a:cubicBezTo>
                <a:cubicBezTo>
                  <a:pt x="4545264" y="1712372"/>
                  <a:pt x="4156101" y="1754402"/>
                  <a:pt x="3920294" y="1721168"/>
                </a:cubicBezTo>
                <a:cubicBezTo>
                  <a:pt x="3684487" y="1687934"/>
                  <a:pt x="3411344" y="1709309"/>
                  <a:pt x="3130790" y="1721168"/>
                </a:cubicBezTo>
                <a:cubicBezTo>
                  <a:pt x="2850236" y="1733027"/>
                  <a:pt x="2762737" y="1722286"/>
                  <a:pt x="2559081" y="1721168"/>
                </a:cubicBezTo>
                <a:cubicBezTo>
                  <a:pt x="2355425" y="1720050"/>
                  <a:pt x="2120967" y="1746196"/>
                  <a:pt x="1878474" y="1721168"/>
                </a:cubicBezTo>
                <a:cubicBezTo>
                  <a:pt x="1635981" y="1696140"/>
                  <a:pt x="1344389" y="1739156"/>
                  <a:pt x="1088971" y="1721168"/>
                </a:cubicBezTo>
                <a:cubicBezTo>
                  <a:pt x="833553" y="1703180"/>
                  <a:pt x="452807" y="1753474"/>
                  <a:pt x="0" y="1721168"/>
                </a:cubicBezTo>
                <a:lnTo>
                  <a:pt x="0" y="1721168"/>
                </a:lnTo>
                <a:cubicBezTo>
                  <a:pt x="-13827" y="1552232"/>
                  <a:pt x="-2163" y="1442596"/>
                  <a:pt x="0" y="1199080"/>
                </a:cubicBezTo>
                <a:cubicBezTo>
                  <a:pt x="2163" y="955564"/>
                  <a:pt x="-12506" y="918845"/>
                  <a:pt x="0" y="659781"/>
                </a:cubicBezTo>
                <a:cubicBezTo>
                  <a:pt x="12506" y="400717"/>
                  <a:pt x="4066" y="201839"/>
                  <a:pt x="0" y="0"/>
                </a:cubicBezTo>
                <a:close/>
              </a:path>
            </a:pathLst>
          </a:custGeom>
          <a:solidFill>
            <a:srgbClr val="005720"/>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432000" bIns="144000" rtlCol="0" anchor="ctr"/>
          <a:lstStyle/>
          <a:p>
            <a:pPr fontAlgn="base"/>
            <a:r>
              <a:rPr lang="en-GB" sz="1700" b="1" dirty="0"/>
              <a:t>Boudicca </a:t>
            </a:r>
            <a:r>
              <a:rPr lang="en-GB" sz="1700" dirty="0"/>
              <a:t>– Queen of the Iceni tribe. When the Romans tried to take her tribe’s land, she burned down the Roman towns of Colchester, St Albans and London. She was defeated by the Romans in the Battle of Watling Street around AD 60-61. </a:t>
            </a:r>
          </a:p>
        </p:txBody>
      </p:sp>
      <p:pic>
        <p:nvPicPr>
          <p:cNvPr id="3" name="Picture 2" descr="A picture containing text, person&#10;&#10;Description automatically generated">
            <a:extLst>
              <a:ext uri="{FF2B5EF4-FFF2-40B4-BE49-F238E27FC236}">
                <a16:creationId xmlns:a16="http://schemas.microsoft.com/office/drawing/2014/main" id="{382B8588-26A2-EB4A-8428-31184DFD33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80511" y="1355305"/>
            <a:ext cx="3003576" cy="3030881"/>
          </a:xfrm>
          <a:prstGeom prst="rect">
            <a:avLst/>
          </a:prstGeom>
        </p:spPr>
      </p:pic>
      <p:sp>
        <p:nvSpPr>
          <p:cNvPr id="14" name="Rounded Rectangle 13">
            <a:extLst>
              <a:ext uri="{FF2B5EF4-FFF2-40B4-BE49-F238E27FC236}">
                <a16:creationId xmlns:a16="http://schemas.microsoft.com/office/drawing/2014/main" id="{E4D2B19B-9ED1-BA48-B667-B74004CE9659}"/>
              </a:ext>
            </a:extLst>
          </p:cNvPr>
          <p:cNvSpPr/>
          <p:nvPr/>
        </p:nvSpPr>
        <p:spPr>
          <a:xfrm>
            <a:off x="1781909" y="4065985"/>
            <a:ext cx="3917094" cy="1897831"/>
          </a:xfrm>
          <a:custGeom>
            <a:avLst/>
            <a:gdLst>
              <a:gd name="connsiteX0" fmla="*/ 0 w 3917094"/>
              <a:gd name="connsiteY0" fmla="*/ 0 h 1897831"/>
              <a:gd name="connsiteX1" fmla="*/ 0 w 3917094"/>
              <a:gd name="connsiteY1" fmla="*/ 0 h 1897831"/>
              <a:gd name="connsiteX2" fmla="*/ 574507 w 3917094"/>
              <a:gd name="connsiteY2" fmla="*/ 0 h 1897831"/>
              <a:gd name="connsiteX3" fmla="*/ 1266527 w 3917094"/>
              <a:gd name="connsiteY3" fmla="*/ 0 h 1897831"/>
              <a:gd name="connsiteX4" fmla="*/ 1880205 w 3917094"/>
              <a:gd name="connsiteY4" fmla="*/ 0 h 1897831"/>
              <a:gd name="connsiteX5" fmla="*/ 2454712 w 3917094"/>
              <a:gd name="connsiteY5" fmla="*/ 0 h 1897831"/>
              <a:gd name="connsiteX6" fmla="*/ 3146732 w 3917094"/>
              <a:gd name="connsiteY6" fmla="*/ 0 h 1897831"/>
              <a:gd name="connsiteX7" fmla="*/ 3917094 w 3917094"/>
              <a:gd name="connsiteY7" fmla="*/ 0 h 1897831"/>
              <a:gd name="connsiteX8" fmla="*/ 3917094 w 3917094"/>
              <a:gd name="connsiteY8" fmla="*/ 0 h 1897831"/>
              <a:gd name="connsiteX9" fmla="*/ 3917094 w 3917094"/>
              <a:gd name="connsiteY9" fmla="*/ 632610 h 1897831"/>
              <a:gd name="connsiteX10" fmla="*/ 3917094 w 3917094"/>
              <a:gd name="connsiteY10" fmla="*/ 1227264 h 1897831"/>
              <a:gd name="connsiteX11" fmla="*/ 3917094 w 3917094"/>
              <a:gd name="connsiteY11" fmla="*/ 1897831 h 1897831"/>
              <a:gd name="connsiteX12" fmla="*/ 3917094 w 3917094"/>
              <a:gd name="connsiteY12" fmla="*/ 1897831 h 1897831"/>
              <a:gd name="connsiteX13" fmla="*/ 3342587 w 3917094"/>
              <a:gd name="connsiteY13" fmla="*/ 1897831 h 1897831"/>
              <a:gd name="connsiteX14" fmla="*/ 2807251 w 3917094"/>
              <a:gd name="connsiteY14" fmla="*/ 1897831 h 1897831"/>
              <a:gd name="connsiteX15" fmla="*/ 2115231 w 3917094"/>
              <a:gd name="connsiteY15" fmla="*/ 1897831 h 1897831"/>
              <a:gd name="connsiteX16" fmla="*/ 1540724 w 3917094"/>
              <a:gd name="connsiteY16" fmla="*/ 1897831 h 1897831"/>
              <a:gd name="connsiteX17" fmla="*/ 848704 w 3917094"/>
              <a:gd name="connsiteY17" fmla="*/ 1897831 h 1897831"/>
              <a:gd name="connsiteX18" fmla="*/ 0 w 3917094"/>
              <a:gd name="connsiteY18" fmla="*/ 1897831 h 1897831"/>
              <a:gd name="connsiteX19" fmla="*/ 0 w 3917094"/>
              <a:gd name="connsiteY19" fmla="*/ 1897831 h 1897831"/>
              <a:gd name="connsiteX20" fmla="*/ 0 w 3917094"/>
              <a:gd name="connsiteY20" fmla="*/ 1284199 h 1897831"/>
              <a:gd name="connsiteX21" fmla="*/ 0 w 3917094"/>
              <a:gd name="connsiteY21" fmla="*/ 632610 h 1897831"/>
              <a:gd name="connsiteX22" fmla="*/ 0 w 3917094"/>
              <a:gd name="connsiteY22" fmla="*/ 0 h 1897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17094" h="1897831" fill="none" extrusionOk="0">
                <a:moveTo>
                  <a:pt x="0" y="0"/>
                </a:moveTo>
                <a:lnTo>
                  <a:pt x="0" y="0"/>
                </a:lnTo>
                <a:cubicBezTo>
                  <a:pt x="120396" y="27773"/>
                  <a:pt x="417997" y="26602"/>
                  <a:pt x="574507" y="0"/>
                </a:cubicBezTo>
                <a:cubicBezTo>
                  <a:pt x="731017" y="-26602"/>
                  <a:pt x="1057065" y="-2314"/>
                  <a:pt x="1266527" y="0"/>
                </a:cubicBezTo>
                <a:cubicBezTo>
                  <a:pt x="1475989" y="2314"/>
                  <a:pt x="1732629" y="10280"/>
                  <a:pt x="1880205" y="0"/>
                </a:cubicBezTo>
                <a:cubicBezTo>
                  <a:pt x="2027781" y="-10280"/>
                  <a:pt x="2170974" y="-18721"/>
                  <a:pt x="2454712" y="0"/>
                </a:cubicBezTo>
                <a:cubicBezTo>
                  <a:pt x="2738450" y="18721"/>
                  <a:pt x="2898291" y="-12343"/>
                  <a:pt x="3146732" y="0"/>
                </a:cubicBezTo>
                <a:cubicBezTo>
                  <a:pt x="3395173" y="12343"/>
                  <a:pt x="3587517" y="25026"/>
                  <a:pt x="3917094" y="0"/>
                </a:cubicBezTo>
                <a:lnTo>
                  <a:pt x="3917094" y="0"/>
                </a:lnTo>
                <a:cubicBezTo>
                  <a:pt x="3887309" y="129932"/>
                  <a:pt x="3897778" y="442160"/>
                  <a:pt x="3917094" y="632610"/>
                </a:cubicBezTo>
                <a:cubicBezTo>
                  <a:pt x="3936411" y="823060"/>
                  <a:pt x="3909663" y="1050545"/>
                  <a:pt x="3917094" y="1227264"/>
                </a:cubicBezTo>
                <a:cubicBezTo>
                  <a:pt x="3924525" y="1403983"/>
                  <a:pt x="3898659" y="1734350"/>
                  <a:pt x="3917094" y="1897831"/>
                </a:cubicBezTo>
                <a:lnTo>
                  <a:pt x="3917094" y="1897831"/>
                </a:lnTo>
                <a:cubicBezTo>
                  <a:pt x="3784365" y="1911181"/>
                  <a:pt x="3619834" y="1901591"/>
                  <a:pt x="3342587" y="1897831"/>
                </a:cubicBezTo>
                <a:cubicBezTo>
                  <a:pt x="3065340" y="1894071"/>
                  <a:pt x="3045338" y="1891840"/>
                  <a:pt x="2807251" y="1897831"/>
                </a:cubicBezTo>
                <a:cubicBezTo>
                  <a:pt x="2569164" y="1903822"/>
                  <a:pt x="2290335" y="1907950"/>
                  <a:pt x="2115231" y="1897831"/>
                </a:cubicBezTo>
                <a:cubicBezTo>
                  <a:pt x="1940127" y="1887712"/>
                  <a:pt x="1763806" y="1880165"/>
                  <a:pt x="1540724" y="1897831"/>
                </a:cubicBezTo>
                <a:cubicBezTo>
                  <a:pt x="1317642" y="1915497"/>
                  <a:pt x="1049762" y="1927411"/>
                  <a:pt x="848704" y="1897831"/>
                </a:cubicBezTo>
                <a:cubicBezTo>
                  <a:pt x="647646" y="1868251"/>
                  <a:pt x="224887" y="1868230"/>
                  <a:pt x="0" y="1897831"/>
                </a:cubicBezTo>
                <a:lnTo>
                  <a:pt x="0" y="1897831"/>
                </a:lnTo>
                <a:cubicBezTo>
                  <a:pt x="26287" y="1712903"/>
                  <a:pt x="-9955" y="1537881"/>
                  <a:pt x="0" y="1284199"/>
                </a:cubicBezTo>
                <a:cubicBezTo>
                  <a:pt x="9955" y="1030517"/>
                  <a:pt x="24075" y="812039"/>
                  <a:pt x="0" y="632610"/>
                </a:cubicBezTo>
                <a:cubicBezTo>
                  <a:pt x="-24075" y="453181"/>
                  <a:pt x="-22294" y="215175"/>
                  <a:pt x="0" y="0"/>
                </a:cubicBezTo>
                <a:close/>
              </a:path>
              <a:path w="3917094" h="1897831" stroke="0" extrusionOk="0">
                <a:moveTo>
                  <a:pt x="0" y="0"/>
                </a:moveTo>
                <a:lnTo>
                  <a:pt x="0" y="0"/>
                </a:lnTo>
                <a:cubicBezTo>
                  <a:pt x="195862" y="-2741"/>
                  <a:pt x="375175" y="-17662"/>
                  <a:pt x="613678" y="0"/>
                </a:cubicBezTo>
                <a:cubicBezTo>
                  <a:pt x="852181" y="17662"/>
                  <a:pt x="951015" y="20340"/>
                  <a:pt x="1149014" y="0"/>
                </a:cubicBezTo>
                <a:cubicBezTo>
                  <a:pt x="1347013" y="-20340"/>
                  <a:pt x="1547792" y="4048"/>
                  <a:pt x="1880205" y="0"/>
                </a:cubicBezTo>
                <a:cubicBezTo>
                  <a:pt x="2212618" y="-4048"/>
                  <a:pt x="2223934" y="-18868"/>
                  <a:pt x="2493883" y="0"/>
                </a:cubicBezTo>
                <a:cubicBezTo>
                  <a:pt x="2763832" y="18868"/>
                  <a:pt x="2951135" y="17866"/>
                  <a:pt x="3107561" y="0"/>
                </a:cubicBezTo>
                <a:cubicBezTo>
                  <a:pt x="3263987" y="-17866"/>
                  <a:pt x="3672627" y="526"/>
                  <a:pt x="3917094" y="0"/>
                </a:cubicBezTo>
                <a:lnTo>
                  <a:pt x="3917094" y="0"/>
                </a:lnTo>
                <a:cubicBezTo>
                  <a:pt x="3910396" y="199034"/>
                  <a:pt x="3930083" y="397566"/>
                  <a:pt x="3917094" y="594654"/>
                </a:cubicBezTo>
                <a:cubicBezTo>
                  <a:pt x="3904105" y="791742"/>
                  <a:pt x="3915675" y="983518"/>
                  <a:pt x="3917094" y="1227264"/>
                </a:cubicBezTo>
                <a:cubicBezTo>
                  <a:pt x="3918514" y="1471010"/>
                  <a:pt x="3928825" y="1634909"/>
                  <a:pt x="3917094" y="1897831"/>
                </a:cubicBezTo>
                <a:lnTo>
                  <a:pt x="3917094" y="1897831"/>
                </a:lnTo>
                <a:cubicBezTo>
                  <a:pt x="3759743" y="1892297"/>
                  <a:pt x="3622264" y="1921923"/>
                  <a:pt x="3342587" y="1897831"/>
                </a:cubicBezTo>
                <a:cubicBezTo>
                  <a:pt x="3062910" y="1873739"/>
                  <a:pt x="3007913" y="1929522"/>
                  <a:pt x="2689738" y="1897831"/>
                </a:cubicBezTo>
                <a:cubicBezTo>
                  <a:pt x="2371563" y="1866140"/>
                  <a:pt x="2359582" y="1884529"/>
                  <a:pt x="2076060" y="1897831"/>
                </a:cubicBezTo>
                <a:cubicBezTo>
                  <a:pt x="1792538" y="1911133"/>
                  <a:pt x="1538896" y="1870190"/>
                  <a:pt x="1344869" y="1897831"/>
                </a:cubicBezTo>
                <a:cubicBezTo>
                  <a:pt x="1150842" y="1925472"/>
                  <a:pt x="842114" y="1911613"/>
                  <a:pt x="613678" y="1897831"/>
                </a:cubicBezTo>
                <a:cubicBezTo>
                  <a:pt x="385242" y="1884049"/>
                  <a:pt x="267443" y="1916161"/>
                  <a:pt x="0" y="1897831"/>
                </a:cubicBezTo>
                <a:lnTo>
                  <a:pt x="0" y="1897831"/>
                </a:lnTo>
                <a:cubicBezTo>
                  <a:pt x="-19859" y="1734397"/>
                  <a:pt x="5313" y="1479917"/>
                  <a:pt x="0" y="1265221"/>
                </a:cubicBezTo>
                <a:cubicBezTo>
                  <a:pt x="-5313" y="1050525"/>
                  <a:pt x="4907" y="822247"/>
                  <a:pt x="0" y="651589"/>
                </a:cubicBezTo>
                <a:cubicBezTo>
                  <a:pt x="-4907" y="480931"/>
                  <a:pt x="-10188" y="172413"/>
                  <a:pt x="0" y="0"/>
                </a:cubicBezTo>
                <a:close/>
              </a:path>
            </a:pathLst>
          </a:custGeom>
          <a:solidFill>
            <a:srgbClr val="005720"/>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fontAlgn="base"/>
            <a:r>
              <a:rPr lang="en-GB" sz="1700" b="1" dirty="0" err="1">
                <a:solidFill>
                  <a:schemeClr val="bg1"/>
                </a:solidFill>
              </a:rPr>
              <a:t>Caractacus</a:t>
            </a:r>
            <a:r>
              <a:rPr lang="en-GB" sz="1700" dirty="0">
                <a:solidFill>
                  <a:schemeClr val="bg1"/>
                </a:solidFill>
              </a:rPr>
              <a:t> </a:t>
            </a:r>
            <a:r>
              <a:rPr lang="en-GB" sz="1700" dirty="0"/>
              <a:t>–</a:t>
            </a:r>
            <a:r>
              <a:rPr lang="en-GB" sz="1700" dirty="0">
                <a:solidFill>
                  <a:schemeClr val="bg1"/>
                </a:solidFill>
              </a:rPr>
              <a:t> Another tribe leader who fought against the Romans. He was king of the </a:t>
            </a:r>
            <a:r>
              <a:rPr lang="en-GB" sz="1700" dirty="0" err="1">
                <a:solidFill>
                  <a:schemeClr val="bg1"/>
                </a:solidFill>
              </a:rPr>
              <a:t>Catuvellauni</a:t>
            </a:r>
            <a:r>
              <a:rPr lang="en-GB" sz="1700" dirty="0">
                <a:solidFill>
                  <a:schemeClr val="bg1"/>
                </a:solidFill>
              </a:rPr>
              <a:t> tribe of Hampshire and Gloucestershire and led the resistance against Roman invasion between AD 43 and AD 47.</a:t>
            </a:r>
          </a:p>
        </p:txBody>
      </p:sp>
      <p:sp>
        <p:nvSpPr>
          <p:cNvPr id="15" name="Rounded Rectangle 14">
            <a:extLst>
              <a:ext uri="{FF2B5EF4-FFF2-40B4-BE49-F238E27FC236}">
                <a16:creationId xmlns:a16="http://schemas.microsoft.com/office/drawing/2014/main" id="{D6888A4A-EB93-6B42-BC78-3448DEBE59DA}"/>
              </a:ext>
            </a:extLst>
          </p:cNvPr>
          <p:cNvSpPr/>
          <p:nvPr/>
        </p:nvSpPr>
        <p:spPr>
          <a:xfrm>
            <a:off x="6045258" y="4505816"/>
            <a:ext cx="4357818" cy="1624415"/>
          </a:xfrm>
          <a:custGeom>
            <a:avLst/>
            <a:gdLst>
              <a:gd name="connsiteX0" fmla="*/ 0 w 4357818"/>
              <a:gd name="connsiteY0" fmla="*/ 0 h 1624415"/>
              <a:gd name="connsiteX1" fmla="*/ 0 w 4357818"/>
              <a:gd name="connsiteY1" fmla="*/ 0 h 1624415"/>
              <a:gd name="connsiteX2" fmla="*/ 578967 w 4357818"/>
              <a:gd name="connsiteY2" fmla="*/ 0 h 1624415"/>
              <a:gd name="connsiteX3" fmla="*/ 1114356 w 4357818"/>
              <a:gd name="connsiteY3" fmla="*/ 0 h 1624415"/>
              <a:gd name="connsiteX4" fmla="*/ 1780480 w 4357818"/>
              <a:gd name="connsiteY4" fmla="*/ 0 h 1624415"/>
              <a:gd name="connsiteX5" fmla="*/ 2403025 w 4357818"/>
              <a:gd name="connsiteY5" fmla="*/ 0 h 1624415"/>
              <a:gd name="connsiteX6" fmla="*/ 3025571 w 4357818"/>
              <a:gd name="connsiteY6" fmla="*/ 0 h 1624415"/>
              <a:gd name="connsiteX7" fmla="*/ 3735273 w 4357818"/>
              <a:gd name="connsiteY7" fmla="*/ 0 h 1624415"/>
              <a:gd name="connsiteX8" fmla="*/ 4357818 w 4357818"/>
              <a:gd name="connsiteY8" fmla="*/ 0 h 1624415"/>
              <a:gd name="connsiteX9" fmla="*/ 4357818 w 4357818"/>
              <a:gd name="connsiteY9" fmla="*/ 0 h 1624415"/>
              <a:gd name="connsiteX10" fmla="*/ 4357818 w 4357818"/>
              <a:gd name="connsiteY10" fmla="*/ 492739 h 1624415"/>
              <a:gd name="connsiteX11" fmla="*/ 4357818 w 4357818"/>
              <a:gd name="connsiteY11" fmla="*/ 1050455 h 1624415"/>
              <a:gd name="connsiteX12" fmla="*/ 4357818 w 4357818"/>
              <a:gd name="connsiteY12" fmla="*/ 1624415 h 1624415"/>
              <a:gd name="connsiteX13" fmla="*/ 4357818 w 4357818"/>
              <a:gd name="connsiteY13" fmla="*/ 1624415 h 1624415"/>
              <a:gd name="connsiteX14" fmla="*/ 3691694 w 4357818"/>
              <a:gd name="connsiteY14" fmla="*/ 1624415 h 1624415"/>
              <a:gd name="connsiteX15" fmla="*/ 3025571 w 4357818"/>
              <a:gd name="connsiteY15" fmla="*/ 1624415 h 1624415"/>
              <a:gd name="connsiteX16" fmla="*/ 2315869 w 4357818"/>
              <a:gd name="connsiteY16" fmla="*/ 1624415 h 1624415"/>
              <a:gd name="connsiteX17" fmla="*/ 1736902 w 4357818"/>
              <a:gd name="connsiteY17" fmla="*/ 1624415 h 1624415"/>
              <a:gd name="connsiteX18" fmla="*/ 1027200 w 4357818"/>
              <a:gd name="connsiteY18" fmla="*/ 1624415 h 1624415"/>
              <a:gd name="connsiteX19" fmla="*/ 0 w 4357818"/>
              <a:gd name="connsiteY19" fmla="*/ 1624415 h 1624415"/>
              <a:gd name="connsiteX20" fmla="*/ 0 w 4357818"/>
              <a:gd name="connsiteY20" fmla="*/ 1624415 h 1624415"/>
              <a:gd name="connsiteX21" fmla="*/ 0 w 4357818"/>
              <a:gd name="connsiteY21" fmla="*/ 1131676 h 1624415"/>
              <a:gd name="connsiteX22" fmla="*/ 0 w 4357818"/>
              <a:gd name="connsiteY22" fmla="*/ 573960 h 1624415"/>
              <a:gd name="connsiteX23" fmla="*/ 0 w 4357818"/>
              <a:gd name="connsiteY23" fmla="*/ 0 h 162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57818" h="1624415" fill="none" extrusionOk="0">
                <a:moveTo>
                  <a:pt x="0" y="0"/>
                </a:moveTo>
                <a:lnTo>
                  <a:pt x="0" y="0"/>
                </a:lnTo>
                <a:cubicBezTo>
                  <a:pt x="256796" y="26148"/>
                  <a:pt x="440786" y="2050"/>
                  <a:pt x="578967" y="0"/>
                </a:cubicBezTo>
                <a:cubicBezTo>
                  <a:pt x="717148" y="-2050"/>
                  <a:pt x="932787" y="-8090"/>
                  <a:pt x="1114356" y="0"/>
                </a:cubicBezTo>
                <a:cubicBezTo>
                  <a:pt x="1295925" y="8090"/>
                  <a:pt x="1470135" y="29432"/>
                  <a:pt x="1780480" y="0"/>
                </a:cubicBezTo>
                <a:cubicBezTo>
                  <a:pt x="2090825" y="-29432"/>
                  <a:pt x="2171756" y="-29303"/>
                  <a:pt x="2403025" y="0"/>
                </a:cubicBezTo>
                <a:cubicBezTo>
                  <a:pt x="2634295" y="29303"/>
                  <a:pt x="2765681" y="264"/>
                  <a:pt x="3025571" y="0"/>
                </a:cubicBezTo>
                <a:cubicBezTo>
                  <a:pt x="3285461" y="-264"/>
                  <a:pt x="3391525" y="17854"/>
                  <a:pt x="3735273" y="0"/>
                </a:cubicBezTo>
                <a:cubicBezTo>
                  <a:pt x="4079021" y="-17854"/>
                  <a:pt x="4158943" y="-30807"/>
                  <a:pt x="4357818" y="0"/>
                </a:cubicBezTo>
                <a:lnTo>
                  <a:pt x="4357818" y="0"/>
                </a:lnTo>
                <a:cubicBezTo>
                  <a:pt x="4339624" y="155251"/>
                  <a:pt x="4357160" y="249331"/>
                  <a:pt x="4357818" y="492739"/>
                </a:cubicBezTo>
                <a:cubicBezTo>
                  <a:pt x="4358476" y="736147"/>
                  <a:pt x="4377823" y="847559"/>
                  <a:pt x="4357818" y="1050455"/>
                </a:cubicBezTo>
                <a:cubicBezTo>
                  <a:pt x="4337813" y="1253351"/>
                  <a:pt x="4349978" y="1339837"/>
                  <a:pt x="4357818" y="1624415"/>
                </a:cubicBezTo>
                <a:lnTo>
                  <a:pt x="4357818" y="1624415"/>
                </a:lnTo>
                <a:cubicBezTo>
                  <a:pt x="4135724" y="1612459"/>
                  <a:pt x="3841576" y="1647050"/>
                  <a:pt x="3691694" y="1624415"/>
                </a:cubicBezTo>
                <a:cubicBezTo>
                  <a:pt x="3541812" y="1601780"/>
                  <a:pt x="3180024" y="1614537"/>
                  <a:pt x="3025571" y="1624415"/>
                </a:cubicBezTo>
                <a:cubicBezTo>
                  <a:pt x="2871118" y="1634293"/>
                  <a:pt x="2605825" y="1603794"/>
                  <a:pt x="2315869" y="1624415"/>
                </a:cubicBezTo>
                <a:cubicBezTo>
                  <a:pt x="2025913" y="1645036"/>
                  <a:pt x="1988416" y="1630833"/>
                  <a:pt x="1736902" y="1624415"/>
                </a:cubicBezTo>
                <a:cubicBezTo>
                  <a:pt x="1485388" y="1617997"/>
                  <a:pt x="1313669" y="1642676"/>
                  <a:pt x="1027200" y="1624415"/>
                </a:cubicBezTo>
                <a:cubicBezTo>
                  <a:pt x="740731" y="1606154"/>
                  <a:pt x="264313" y="1614178"/>
                  <a:pt x="0" y="1624415"/>
                </a:cubicBezTo>
                <a:lnTo>
                  <a:pt x="0" y="1624415"/>
                </a:lnTo>
                <a:cubicBezTo>
                  <a:pt x="-12856" y="1446263"/>
                  <a:pt x="1706" y="1322761"/>
                  <a:pt x="0" y="1131676"/>
                </a:cubicBezTo>
                <a:cubicBezTo>
                  <a:pt x="-1706" y="940591"/>
                  <a:pt x="-4091" y="688881"/>
                  <a:pt x="0" y="573960"/>
                </a:cubicBezTo>
                <a:cubicBezTo>
                  <a:pt x="4091" y="459039"/>
                  <a:pt x="-19769" y="185287"/>
                  <a:pt x="0" y="0"/>
                </a:cubicBezTo>
                <a:close/>
              </a:path>
              <a:path w="4357818" h="1624415" stroke="0" extrusionOk="0">
                <a:moveTo>
                  <a:pt x="0" y="0"/>
                </a:moveTo>
                <a:lnTo>
                  <a:pt x="0" y="0"/>
                </a:lnTo>
                <a:cubicBezTo>
                  <a:pt x="241267" y="-15169"/>
                  <a:pt x="355517" y="6763"/>
                  <a:pt x="578967" y="0"/>
                </a:cubicBezTo>
                <a:cubicBezTo>
                  <a:pt x="802417" y="-6763"/>
                  <a:pt x="862371" y="-21559"/>
                  <a:pt x="1070778" y="0"/>
                </a:cubicBezTo>
                <a:cubicBezTo>
                  <a:pt x="1279185" y="21559"/>
                  <a:pt x="1519537" y="-5551"/>
                  <a:pt x="1780480" y="0"/>
                </a:cubicBezTo>
                <a:cubicBezTo>
                  <a:pt x="2041423" y="5551"/>
                  <a:pt x="2196023" y="7872"/>
                  <a:pt x="2359447" y="0"/>
                </a:cubicBezTo>
                <a:cubicBezTo>
                  <a:pt x="2522871" y="-7872"/>
                  <a:pt x="2722783" y="24499"/>
                  <a:pt x="2938414" y="0"/>
                </a:cubicBezTo>
                <a:cubicBezTo>
                  <a:pt x="3154045" y="-24499"/>
                  <a:pt x="3357973" y="-1044"/>
                  <a:pt x="3648116" y="0"/>
                </a:cubicBezTo>
                <a:cubicBezTo>
                  <a:pt x="3938259" y="1044"/>
                  <a:pt x="4073146" y="26790"/>
                  <a:pt x="4357818" y="0"/>
                </a:cubicBezTo>
                <a:lnTo>
                  <a:pt x="4357818" y="0"/>
                </a:lnTo>
                <a:cubicBezTo>
                  <a:pt x="4358289" y="259421"/>
                  <a:pt x="4357291" y="452478"/>
                  <a:pt x="4357818" y="573960"/>
                </a:cubicBezTo>
                <a:cubicBezTo>
                  <a:pt x="4358345" y="695442"/>
                  <a:pt x="4354446" y="946199"/>
                  <a:pt x="4357818" y="1082943"/>
                </a:cubicBezTo>
                <a:cubicBezTo>
                  <a:pt x="4361190" y="1219687"/>
                  <a:pt x="4381226" y="1478754"/>
                  <a:pt x="4357818" y="1624415"/>
                </a:cubicBezTo>
                <a:lnTo>
                  <a:pt x="4357818" y="1624415"/>
                </a:lnTo>
                <a:cubicBezTo>
                  <a:pt x="4212209" y="1626843"/>
                  <a:pt x="4020853" y="1652327"/>
                  <a:pt x="3735273" y="1624415"/>
                </a:cubicBezTo>
                <a:cubicBezTo>
                  <a:pt x="3449694" y="1596503"/>
                  <a:pt x="3433445" y="1653109"/>
                  <a:pt x="3156305" y="1624415"/>
                </a:cubicBezTo>
                <a:cubicBezTo>
                  <a:pt x="2879165" y="1595721"/>
                  <a:pt x="2690620" y="1626813"/>
                  <a:pt x="2446604" y="1624415"/>
                </a:cubicBezTo>
                <a:cubicBezTo>
                  <a:pt x="2202588" y="1622017"/>
                  <a:pt x="2063478" y="1631343"/>
                  <a:pt x="1736902" y="1624415"/>
                </a:cubicBezTo>
                <a:cubicBezTo>
                  <a:pt x="1410326" y="1617487"/>
                  <a:pt x="1339667" y="1602580"/>
                  <a:pt x="1201513" y="1624415"/>
                </a:cubicBezTo>
                <a:cubicBezTo>
                  <a:pt x="1063359" y="1646250"/>
                  <a:pt x="743418" y="1622043"/>
                  <a:pt x="578967" y="1624415"/>
                </a:cubicBezTo>
                <a:cubicBezTo>
                  <a:pt x="414516" y="1626787"/>
                  <a:pt x="148161" y="1638005"/>
                  <a:pt x="0" y="1624415"/>
                </a:cubicBezTo>
                <a:lnTo>
                  <a:pt x="0" y="1624415"/>
                </a:lnTo>
                <a:cubicBezTo>
                  <a:pt x="26797" y="1482664"/>
                  <a:pt x="8485" y="1344612"/>
                  <a:pt x="0" y="1082943"/>
                </a:cubicBezTo>
                <a:cubicBezTo>
                  <a:pt x="-8485" y="821274"/>
                  <a:pt x="-22675" y="710921"/>
                  <a:pt x="0" y="573960"/>
                </a:cubicBezTo>
                <a:cubicBezTo>
                  <a:pt x="22675" y="436999"/>
                  <a:pt x="-11948" y="133788"/>
                  <a:pt x="0" y="0"/>
                </a:cubicBezTo>
                <a:close/>
              </a:path>
            </a:pathLst>
          </a:custGeom>
          <a:solidFill>
            <a:srgbClr val="005720"/>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fontAlgn="base"/>
            <a:r>
              <a:rPr lang="en-GB" sz="1700" b="1" dirty="0" err="1">
                <a:solidFill>
                  <a:schemeClr val="bg1"/>
                </a:solidFill>
              </a:rPr>
              <a:t>Venutius</a:t>
            </a:r>
            <a:r>
              <a:rPr lang="en-GB" sz="1700" dirty="0">
                <a:solidFill>
                  <a:schemeClr val="bg1"/>
                </a:solidFill>
              </a:rPr>
              <a:t> </a:t>
            </a:r>
            <a:r>
              <a:rPr lang="en-GB" sz="1700" dirty="0"/>
              <a:t>–</a:t>
            </a:r>
            <a:r>
              <a:rPr lang="en-GB" sz="1700" dirty="0">
                <a:solidFill>
                  <a:schemeClr val="bg1"/>
                </a:solidFill>
              </a:rPr>
              <a:t> </a:t>
            </a:r>
            <a:r>
              <a:rPr lang="en-GB" sz="1700" dirty="0" err="1">
                <a:solidFill>
                  <a:schemeClr val="bg1"/>
                </a:solidFill>
              </a:rPr>
              <a:t>Venutius</a:t>
            </a:r>
            <a:r>
              <a:rPr lang="en-GB" sz="1700" dirty="0">
                <a:solidFill>
                  <a:schemeClr val="bg1"/>
                </a:solidFill>
              </a:rPr>
              <a:t> was married to Queen </a:t>
            </a:r>
            <a:r>
              <a:rPr lang="en-GB" sz="1700" dirty="0" err="1">
                <a:solidFill>
                  <a:schemeClr val="bg1"/>
                </a:solidFill>
              </a:rPr>
              <a:t>Cartimandua</a:t>
            </a:r>
            <a:r>
              <a:rPr lang="en-GB" sz="1700" dirty="0">
                <a:solidFill>
                  <a:schemeClr val="bg1"/>
                </a:solidFill>
              </a:rPr>
              <a:t>, who betrayed </a:t>
            </a:r>
            <a:r>
              <a:rPr lang="en-GB" sz="1700" dirty="0" err="1">
                <a:solidFill>
                  <a:schemeClr val="bg1"/>
                </a:solidFill>
              </a:rPr>
              <a:t>Caractacus</a:t>
            </a:r>
            <a:r>
              <a:rPr lang="en-GB" sz="1700" dirty="0">
                <a:solidFill>
                  <a:schemeClr val="bg1"/>
                </a:solidFill>
              </a:rPr>
              <a:t> to the Romans. He then led a rebellion against </a:t>
            </a:r>
            <a:r>
              <a:rPr lang="en-GB" sz="1700" dirty="0" err="1">
                <a:solidFill>
                  <a:schemeClr val="bg1"/>
                </a:solidFill>
              </a:rPr>
              <a:t>Cartimandua</a:t>
            </a:r>
            <a:r>
              <a:rPr lang="en-GB" sz="1700" dirty="0">
                <a:solidFill>
                  <a:schemeClr val="bg1"/>
                </a:solidFill>
              </a:rPr>
              <a:t> and the Romans and took her kingdom for himself.</a:t>
            </a:r>
          </a:p>
        </p:txBody>
      </p:sp>
    </p:spTree>
    <p:extLst>
      <p:ext uri="{BB962C8B-B14F-4D97-AF65-F5344CB8AC3E}">
        <p14:creationId xmlns:p14="http://schemas.microsoft.com/office/powerpoint/2010/main" val="181153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B600303B-D64A-374E-AA69-01EDF56FDFDA}"/>
              </a:ext>
            </a:extLst>
          </p:cNvPr>
          <p:cNvSpPr/>
          <p:nvPr/>
        </p:nvSpPr>
        <p:spPr>
          <a:xfrm>
            <a:off x="2081539" y="528035"/>
            <a:ext cx="8019302" cy="5767291"/>
          </a:xfrm>
          <a:prstGeom prst="roundRect">
            <a:avLst>
              <a:gd name="adj" fmla="val 2353"/>
            </a:avLst>
          </a:prstGeom>
          <a:solidFill>
            <a:srgbClr val="90C8E5">
              <a:alpha val="38000"/>
            </a:srgbClr>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p:cNvSpPr>
            <a:spLocks noGrp="1"/>
          </p:cNvSpPr>
          <p:nvPr>
            <p:ph type="title"/>
          </p:nvPr>
        </p:nvSpPr>
        <p:spPr>
          <a:xfrm>
            <a:off x="1981199" y="429304"/>
            <a:ext cx="8220075" cy="994306"/>
          </a:xfrm>
        </p:spPr>
        <p:txBody>
          <a:bodyPr/>
          <a:lstStyle/>
          <a:p>
            <a:pPr algn="ctr">
              <a:spcBef>
                <a:spcPts val="0"/>
              </a:spcBef>
            </a:pPr>
            <a:r>
              <a:rPr lang="en-GB" sz="3300" b="1" dirty="0">
                <a:solidFill>
                  <a:srgbClr val="000000"/>
                </a:solidFill>
                <a:latin typeface="+mn-lt"/>
              </a:rPr>
              <a:t>Why Were They Known as Warriors?</a:t>
            </a:r>
            <a:endParaRPr lang="en-GB" sz="3300" dirty="0">
              <a:latin typeface="+mn-lt"/>
            </a:endParaRPr>
          </a:p>
        </p:txBody>
      </p:sp>
      <p:sp>
        <p:nvSpPr>
          <p:cNvPr id="22" name="Rounded Rectangle 21">
            <a:extLst>
              <a:ext uri="{FF2B5EF4-FFF2-40B4-BE49-F238E27FC236}">
                <a16:creationId xmlns:a16="http://schemas.microsoft.com/office/drawing/2014/main" id="{849E7894-C3AB-3C4D-AC0A-FFC3B53B1B66}"/>
              </a:ext>
            </a:extLst>
          </p:cNvPr>
          <p:cNvSpPr/>
          <p:nvPr/>
        </p:nvSpPr>
        <p:spPr>
          <a:xfrm>
            <a:off x="3772393" y="1358493"/>
            <a:ext cx="5923493" cy="2053187"/>
          </a:xfrm>
          <a:custGeom>
            <a:avLst/>
            <a:gdLst>
              <a:gd name="connsiteX0" fmla="*/ 0 w 5923493"/>
              <a:gd name="connsiteY0" fmla="*/ 0 h 2053187"/>
              <a:gd name="connsiteX1" fmla="*/ 0 w 5923493"/>
              <a:gd name="connsiteY1" fmla="*/ 0 h 2053187"/>
              <a:gd name="connsiteX2" fmla="*/ 480461 w 5923493"/>
              <a:gd name="connsiteY2" fmla="*/ 0 h 2053187"/>
              <a:gd name="connsiteX3" fmla="*/ 1257097 w 5923493"/>
              <a:gd name="connsiteY3" fmla="*/ 0 h 2053187"/>
              <a:gd name="connsiteX4" fmla="*/ 1974498 w 5923493"/>
              <a:gd name="connsiteY4" fmla="*/ 0 h 2053187"/>
              <a:gd name="connsiteX5" fmla="*/ 2454959 w 5923493"/>
              <a:gd name="connsiteY5" fmla="*/ 0 h 2053187"/>
              <a:gd name="connsiteX6" fmla="*/ 3053890 w 5923493"/>
              <a:gd name="connsiteY6" fmla="*/ 0 h 2053187"/>
              <a:gd name="connsiteX7" fmla="*/ 3830525 w 5923493"/>
              <a:gd name="connsiteY7" fmla="*/ 0 h 2053187"/>
              <a:gd name="connsiteX8" fmla="*/ 4488691 w 5923493"/>
              <a:gd name="connsiteY8" fmla="*/ 0 h 2053187"/>
              <a:gd name="connsiteX9" fmla="*/ 5206092 w 5923493"/>
              <a:gd name="connsiteY9" fmla="*/ 0 h 2053187"/>
              <a:gd name="connsiteX10" fmla="*/ 5923493 w 5923493"/>
              <a:gd name="connsiteY10" fmla="*/ 0 h 2053187"/>
              <a:gd name="connsiteX11" fmla="*/ 5923493 w 5923493"/>
              <a:gd name="connsiteY11" fmla="*/ 0 h 2053187"/>
              <a:gd name="connsiteX12" fmla="*/ 5923493 w 5923493"/>
              <a:gd name="connsiteY12" fmla="*/ 684396 h 2053187"/>
              <a:gd name="connsiteX13" fmla="*/ 5923493 w 5923493"/>
              <a:gd name="connsiteY13" fmla="*/ 1389323 h 2053187"/>
              <a:gd name="connsiteX14" fmla="*/ 5923493 w 5923493"/>
              <a:gd name="connsiteY14" fmla="*/ 2053187 h 2053187"/>
              <a:gd name="connsiteX15" fmla="*/ 5923493 w 5923493"/>
              <a:gd name="connsiteY15" fmla="*/ 2053187 h 2053187"/>
              <a:gd name="connsiteX16" fmla="*/ 5443032 w 5923493"/>
              <a:gd name="connsiteY16" fmla="*/ 2053187 h 2053187"/>
              <a:gd name="connsiteX17" fmla="*/ 4962571 w 5923493"/>
              <a:gd name="connsiteY17" fmla="*/ 2053187 h 2053187"/>
              <a:gd name="connsiteX18" fmla="*/ 4245170 w 5923493"/>
              <a:gd name="connsiteY18" fmla="*/ 2053187 h 2053187"/>
              <a:gd name="connsiteX19" fmla="*/ 3764709 w 5923493"/>
              <a:gd name="connsiteY19" fmla="*/ 2053187 h 2053187"/>
              <a:gd name="connsiteX20" fmla="*/ 3106543 w 5923493"/>
              <a:gd name="connsiteY20" fmla="*/ 2053187 h 2053187"/>
              <a:gd name="connsiteX21" fmla="*/ 2566847 w 5923493"/>
              <a:gd name="connsiteY21" fmla="*/ 2053187 h 2053187"/>
              <a:gd name="connsiteX22" fmla="*/ 1908681 w 5923493"/>
              <a:gd name="connsiteY22" fmla="*/ 2053187 h 2053187"/>
              <a:gd name="connsiteX23" fmla="*/ 1250515 w 5923493"/>
              <a:gd name="connsiteY23" fmla="*/ 2053187 h 2053187"/>
              <a:gd name="connsiteX24" fmla="*/ 592349 w 5923493"/>
              <a:gd name="connsiteY24" fmla="*/ 2053187 h 2053187"/>
              <a:gd name="connsiteX25" fmla="*/ 0 w 5923493"/>
              <a:gd name="connsiteY25" fmla="*/ 2053187 h 2053187"/>
              <a:gd name="connsiteX26" fmla="*/ 0 w 5923493"/>
              <a:gd name="connsiteY26" fmla="*/ 2053187 h 2053187"/>
              <a:gd name="connsiteX27" fmla="*/ 0 w 5923493"/>
              <a:gd name="connsiteY27" fmla="*/ 1389323 h 2053187"/>
              <a:gd name="connsiteX28" fmla="*/ 0 w 5923493"/>
              <a:gd name="connsiteY28" fmla="*/ 704928 h 2053187"/>
              <a:gd name="connsiteX29" fmla="*/ 0 w 5923493"/>
              <a:gd name="connsiteY29" fmla="*/ 0 h 2053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23493" h="2053187" fill="none" extrusionOk="0">
                <a:moveTo>
                  <a:pt x="0" y="0"/>
                </a:moveTo>
                <a:lnTo>
                  <a:pt x="0" y="0"/>
                </a:lnTo>
                <a:cubicBezTo>
                  <a:pt x="225974" y="-2764"/>
                  <a:pt x="380654" y="19746"/>
                  <a:pt x="480461" y="0"/>
                </a:cubicBezTo>
                <a:cubicBezTo>
                  <a:pt x="580268" y="-19746"/>
                  <a:pt x="885052" y="7802"/>
                  <a:pt x="1257097" y="0"/>
                </a:cubicBezTo>
                <a:cubicBezTo>
                  <a:pt x="1629142" y="-7802"/>
                  <a:pt x="1756491" y="17846"/>
                  <a:pt x="1974498" y="0"/>
                </a:cubicBezTo>
                <a:cubicBezTo>
                  <a:pt x="2192505" y="-17846"/>
                  <a:pt x="2357287" y="-11790"/>
                  <a:pt x="2454959" y="0"/>
                </a:cubicBezTo>
                <a:cubicBezTo>
                  <a:pt x="2552631" y="11790"/>
                  <a:pt x="2849019" y="24385"/>
                  <a:pt x="3053890" y="0"/>
                </a:cubicBezTo>
                <a:cubicBezTo>
                  <a:pt x="3258761" y="-24385"/>
                  <a:pt x="3493947" y="26459"/>
                  <a:pt x="3830525" y="0"/>
                </a:cubicBezTo>
                <a:cubicBezTo>
                  <a:pt x="4167103" y="-26459"/>
                  <a:pt x="4167502" y="17754"/>
                  <a:pt x="4488691" y="0"/>
                </a:cubicBezTo>
                <a:cubicBezTo>
                  <a:pt x="4809880" y="-17754"/>
                  <a:pt x="5022053" y="2911"/>
                  <a:pt x="5206092" y="0"/>
                </a:cubicBezTo>
                <a:cubicBezTo>
                  <a:pt x="5390131" y="-2911"/>
                  <a:pt x="5574305" y="14530"/>
                  <a:pt x="5923493" y="0"/>
                </a:cubicBezTo>
                <a:lnTo>
                  <a:pt x="5923493" y="0"/>
                </a:lnTo>
                <a:cubicBezTo>
                  <a:pt x="5895437" y="260183"/>
                  <a:pt x="5952752" y="348093"/>
                  <a:pt x="5923493" y="684396"/>
                </a:cubicBezTo>
                <a:cubicBezTo>
                  <a:pt x="5894234" y="1020699"/>
                  <a:pt x="5911450" y="1187156"/>
                  <a:pt x="5923493" y="1389323"/>
                </a:cubicBezTo>
                <a:cubicBezTo>
                  <a:pt x="5935536" y="1591490"/>
                  <a:pt x="5905761" y="1901343"/>
                  <a:pt x="5923493" y="2053187"/>
                </a:cubicBezTo>
                <a:lnTo>
                  <a:pt x="5923493" y="2053187"/>
                </a:lnTo>
                <a:cubicBezTo>
                  <a:pt x="5747093" y="2053694"/>
                  <a:pt x="5611866" y="2029578"/>
                  <a:pt x="5443032" y="2053187"/>
                </a:cubicBezTo>
                <a:cubicBezTo>
                  <a:pt x="5274198" y="2076796"/>
                  <a:pt x="5072322" y="2067098"/>
                  <a:pt x="4962571" y="2053187"/>
                </a:cubicBezTo>
                <a:cubicBezTo>
                  <a:pt x="4852820" y="2039276"/>
                  <a:pt x="4602238" y="2068755"/>
                  <a:pt x="4245170" y="2053187"/>
                </a:cubicBezTo>
                <a:cubicBezTo>
                  <a:pt x="3888102" y="2037619"/>
                  <a:pt x="3883846" y="2051910"/>
                  <a:pt x="3764709" y="2053187"/>
                </a:cubicBezTo>
                <a:cubicBezTo>
                  <a:pt x="3645572" y="2054464"/>
                  <a:pt x="3275318" y="2060073"/>
                  <a:pt x="3106543" y="2053187"/>
                </a:cubicBezTo>
                <a:cubicBezTo>
                  <a:pt x="2937768" y="2046301"/>
                  <a:pt x="2686298" y="2077610"/>
                  <a:pt x="2566847" y="2053187"/>
                </a:cubicBezTo>
                <a:cubicBezTo>
                  <a:pt x="2447396" y="2028764"/>
                  <a:pt x="2217726" y="2086003"/>
                  <a:pt x="1908681" y="2053187"/>
                </a:cubicBezTo>
                <a:cubicBezTo>
                  <a:pt x="1599636" y="2020371"/>
                  <a:pt x="1573088" y="2048640"/>
                  <a:pt x="1250515" y="2053187"/>
                </a:cubicBezTo>
                <a:cubicBezTo>
                  <a:pt x="927942" y="2057734"/>
                  <a:pt x="806978" y="2037055"/>
                  <a:pt x="592349" y="2053187"/>
                </a:cubicBezTo>
                <a:cubicBezTo>
                  <a:pt x="377720" y="2069319"/>
                  <a:pt x="246734" y="2034032"/>
                  <a:pt x="0" y="2053187"/>
                </a:cubicBezTo>
                <a:lnTo>
                  <a:pt x="0" y="2053187"/>
                </a:lnTo>
                <a:cubicBezTo>
                  <a:pt x="32138" y="1920327"/>
                  <a:pt x="-29549" y="1541508"/>
                  <a:pt x="0" y="1389323"/>
                </a:cubicBezTo>
                <a:cubicBezTo>
                  <a:pt x="29549" y="1237138"/>
                  <a:pt x="19955" y="1031257"/>
                  <a:pt x="0" y="704928"/>
                </a:cubicBezTo>
                <a:cubicBezTo>
                  <a:pt x="-19955" y="378599"/>
                  <a:pt x="26640" y="194352"/>
                  <a:pt x="0" y="0"/>
                </a:cubicBezTo>
                <a:close/>
              </a:path>
              <a:path w="5923493" h="2053187" stroke="0" extrusionOk="0">
                <a:moveTo>
                  <a:pt x="0" y="0"/>
                </a:moveTo>
                <a:lnTo>
                  <a:pt x="0" y="0"/>
                </a:lnTo>
                <a:cubicBezTo>
                  <a:pt x="168428" y="18708"/>
                  <a:pt x="444696" y="-16503"/>
                  <a:pt x="598931" y="0"/>
                </a:cubicBezTo>
                <a:cubicBezTo>
                  <a:pt x="753166" y="16503"/>
                  <a:pt x="945409" y="20714"/>
                  <a:pt x="1079392" y="0"/>
                </a:cubicBezTo>
                <a:cubicBezTo>
                  <a:pt x="1213375" y="-20714"/>
                  <a:pt x="1659976" y="12642"/>
                  <a:pt x="1856028" y="0"/>
                </a:cubicBezTo>
                <a:cubicBezTo>
                  <a:pt x="2052080" y="-12642"/>
                  <a:pt x="2192898" y="-1105"/>
                  <a:pt x="2454959" y="0"/>
                </a:cubicBezTo>
                <a:cubicBezTo>
                  <a:pt x="2717020" y="1105"/>
                  <a:pt x="2829119" y="-22735"/>
                  <a:pt x="3053890" y="0"/>
                </a:cubicBezTo>
                <a:cubicBezTo>
                  <a:pt x="3278661" y="22735"/>
                  <a:pt x="3473081" y="-9273"/>
                  <a:pt x="3830525" y="0"/>
                </a:cubicBezTo>
                <a:cubicBezTo>
                  <a:pt x="4187970" y="9273"/>
                  <a:pt x="4195103" y="3654"/>
                  <a:pt x="4370222" y="0"/>
                </a:cubicBezTo>
                <a:cubicBezTo>
                  <a:pt x="4545341" y="-3654"/>
                  <a:pt x="4792511" y="38583"/>
                  <a:pt x="5146857" y="0"/>
                </a:cubicBezTo>
                <a:cubicBezTo>
                  <a:pt x="5501203" y="-38583"/>
                  <a:pt x="5609017" y="-32442"/>
                  <a:pt x="5923493" y="0"/>
                </a:cubicBezTo>
                <a:lnTo>
                  <a:pt x="5923493" y="0"/>
                </a:lnTo>
                <a:cubicBezTo>
                  <a:pt x="5912005" y="261061"/>
                  <a:pt x="5922779" y="473941"/>
                  <a:pt x="5923493" y="684396"/>
                </a:cubicBezTo>
                <a:cubicBezTo>
                  <a:pt x="5924207" y="894851"/>
                  <a:pt x="5956593" y="1079798"/>
                  <a:pt x="5923493" y="1368791"/>
                </a:cubicBezTo>
                <a:cubicBezTo>
                  <a:pt x="5890393" y="1657785"/>
                  <a:pt x="5923711" y="1906558"/>
                  <a:pt x="5923493" y="2053187"/>
                </a:cubicBezTo>
                <a:lnTo>
                  <a:pt x="5923493" y="2053187"/>
                </a:lnTo>
                <a:cubicBezTo>
                  <a:pt x="5713939" y="2065842"/>
                  <a:pt x="5641877" y="2030496"/>
                  <a:pt x="5443032" y="2053187"/>
                </a:cubicBezTo>
                <a:cubicBezTo>
                  <a:pt x="5244187" y="2075878"/>
                  <a:pt x="4924997" y="2066672"/>
                  <a:pt x="4666396" y="2053187"/>
                </a:cubicBezTo>
                <a:cubicBezTo>
                  <a:pt x="4407795" y="2039702"/>
                  <a:pt x="4244669" y="2063398"/>
                  <a:pt x="4126700" y="2053187"/>
                </a:cubicBezTo>
                <a:cubicBezTo>
                  <a:pt x="4008731" y="2042976"/>
                  <a:pt x="3764268" y="2057680"/>
                  <a:pt x="3468534" y="2053187"/>
                </a:cubicBezTo>
                <a:cubicBezTo>
                  <a:pt x="3172800" y="2048694"/>
                  <a:pt x="2853793" y="2054578"/>
                  <a:pt x="2691898" y="2053187"/>
                </a:cubicBezTo>
                <a:cubicBezTo>
                  <a:pt x="2530003" y="2051796"/>
                  <a:pt x="2194650" y="2068811"/>
                  <a:pt x="2033733" y="2053187"/>
                </a:cubicBezTo>
                <a:cubicBezTo>
                  <a:pt x="1872817" y="2037563"/>
                  <a:pt x="1701734" y="2034508"/>
                  <a:pt x="1553271" y="2053187"/>
                </a:cubicBezTo>
                <a:cubicBezTo>
                  <a:pt x="1404808" y="2071866"/>
                  <a:pt x="1207651" y="2060899"/>
                  <a:pt x="1013575" y="2053187"/>
                </a:cubicBezTo>
                <a:cubicBezTo>
                  <a:pt x="819499" y="2045475"/>
                  <a:pt x="488416" y="2055255"/>
                  <a:pt x="0" y="2053187"/>
                </a:cubicBezTo>
                <a:lnTo>
                  <a:pt x="0" y="2053187"/>
                </a:lnTo>
                <a:cubicBezTo>
                  <a:pt x="5390" y="1839246"/>
                  <a:pt x="-740" y="1562146"/>
                  <a:pt x="0" y="1368791"/>
                </a:cubicBezTo>
                <a:cubicBezTo>
                  <a:pt x="740" y="1175436"/>
                  <a:pt x="-2821" y="879532"/>
                  <a:pt x="0" y="684396"/>
                </a:cubicBezTo>
                <a:cubicBezTo>
                  <a:pt x="2821" y="489260"/>
                  <a:pt x="-9889" y="234155"/>
                  <a:pt x="0" y="0"/>
                </a:cubicBezTo>
                <a:close/>
              </a:path>
            </a:pathLst>
          </a:custGeom>
          <a:solidFill>
            <a:srgbClr val="F8BE94"/>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324000" bIns="144000" rtlCol="0" anchor="ctr"/>
          <a:lstStyle/>
          <a:p>
            <a:pPr algn="ctr"/>
            <a:r>
              <a:rPr lang="en-GB" dirty="0">
                <a:solidFill>
                  <a:schemeClr val="tx1"/>
                </a:solidFill>
              </a:rPr>
              <a:t>The Celts did not write down a lot of information about their time period. Most of what we know about them comes from the Romans and Ancient Greeks, who battled against Celtic tribes. It is also possible these sources are </a:t>
            </a:r>
            <a:r>
              <a:rPr lang="en-GB" b="1" dirty="0">
                <a:solidFill>
                  <a:schemeClr val="tx1"/>
                </a:solidFill>
              </a:rPr>
              <a:t>biased</a:t>
            </a:r>
            <a:r>
              <a:rPr lang="en-GB" dirty="0">
                <a:solidFill>
                  <a:schemeClr val="tx1"/>
                </a:solidFill>
              </a:rPr>
              <a:t>, as the Romans and Greeks wanted to be seen as more civilised than the Celts.</a:t>
            </a:r>
            <a:endParaRPr lang="en-GB" sz="1700" dirty="0">
              <a:solidFill>
                <a:schemeClr val="tx1"/>
              </a:solidFill>
            </a:endParaRPr>
          </a:p>
        </p:txBody>
      </p:sp>
      <p:sp>
        <p:nvSpPr>
          <p:cNvPr id="23" name="Rounded Rectangle 22">
            <a:extLst>
              <a:ext uri="{FF2B5EF4-FFF2-40B4-BE49-F238E27FC236}">
                <a16:creationId xmlns:a16="http://schemas.microsoft.com/office/drawing/2014/main" id="{048B6EAA-77CC-A246-B742-F213A4252FD0}"/>
              </a:ext>
            </a:extLst>
          </p:cNvPr>
          <p:cNvSpPr/>
          <p:nvPr/>
        </p:nvSpPr>
        <p:spPr>
          <a:xfrm>
            <a:off x="4331727" y="2498363"/>
            <a:ext cx="5465411" cy="1552775"/>
          </a:xfrm>
          <a:custGeom>
            <a:avLst/>
            <a:gdLst>
              <a:gd name="connsiteX0" fmla="*/ 0 w 5465411"/>
              <a:gd name="connsiteY0" fmla="*/ 0 h 1552775"/>
              <a:gd name="connsiteX1" fmla="*/ 0 w 5465411"/>
              <a:gd name="connsiteY1" fmla="*/ 0 h 1552775"/>
              <a:gd name="connsiteX2" fmla="*/ 792485 w 5465411"/>
              <a:gd name="connsiteY2" fmla="*/ 0 h 1552775"/>
              <a:gd name="connsiteX3" fmla="*/ 1530315 w 5465411"/>
              <a:gd name="connsiteY3" fmla="*/ 0 h 1552775"/>
              <a:gd name="connsiteX4" fmla="*/ 2213491 w 5465411"/>
              <a:gd name="connsiteY4" fmla="*/ 0 h 1552775"/>
              <a:gd name="connsiteX5" fmla="*/ 2896668 w 5465411"/>
              <a:gd name="connsiteY5" fmla="*/ 0 h 1552775"/>
              <a:gd name="connsiteX6" fmla="*/ 3689152 w 5465411"/>
              <a:gd name="connsiteY6" fmla="*/ 0 h 1552775"/>
              <a:gd name="connsiteX7" fmla="*/ 4426983 w 5465411"/>
              <a:gd name="connsiteY7" fmla="*/ 0 h 1552775"/>
              <a:gd name="connsiteX8" fmla="*/ 5465411 w 5465411"/>
              <a:gd name="connsiteY8" fmla="*/ 0 h 1552775"/>
              <a:gd name="connsiteX9" fmla="*/ 5465411 w 5465411"/>
              <a:gd name="connsiteY9" fmla="*/ 0 h 1552775"/>
              <a:gd name="connsiteX10" fmla="*/ 5465411 w 5465411"/>
              <a:gd name="connsiteY10" fmla="*/ 502064 h 1552775"/>
              <a:gd name="connsiteX11" fmla="*/ 5465411 w 5465411"/>
              <a:gd name="connsiteY11" fmla="*/ 973072 h 1552775"/>
              <a:gd name="connsiteX12" fmla="*/ 5465411 w 5465411"/>
              <a:gd name="connsiteY12" fmla="*/ 1552775 h 1552775"/>
              <a:gd name="connsiteX13" fmla="*/ 5465411 w 5465411"/>
              <a:gd name="connsiteY13" fmla="*/ 1552775 h 1552775"/>
              <a:gd name="connsiteX14" fmla="*/ 4891543 w 5465411"/>
              <a:gd name="connsiteY14" fmla="*/ 1552775 h 1552775"/>
              <a:gd name="connsiteX15" fmla="*/ 4099058 w 5465411"/>
              <a:gd name="connsiteY15" fmla="*/ 1552775 h 1552775"/>
              <a:gd name="connsiteX16" fmla="*/ 3470536 w 5465411"/>
              <a:gd name="connsiteY16" fmla="*/ 1552775 h 1552775"/>
              <a:gd name="connsiteX17" fmla="*/ 2678051 w 5465411"/>
              <a:gd name="connsiteY17" fmla="*/ 1552775 h 1552775"/>
              <a:gd name="connsiteX18" fmla="*/ 2104183 w 5465411"/>
              <a:gd name="connsiteY18" fmla="*/ 1552775 h 1552775"/>
              <a:gd name="connsiteX19" fmla="*/ 1584969 w 5465411"/>
              <a:gd name="connsiteY19" fmla="*/ 1552775 h 1552775"/>
              <a:gd name="connsiteX20" fmla="*/ 1065755 w 5465411"/>
              <a:gd name="connsiteY20" fmla="*/ 1552775 h 1552775"/>
              <a:gd name="connsiteX21" fmla="*/ 0 w 5465411"/>
              <a:gd name="connsiteY21" fmla="*/ 1552775 h 1552775"/>
              <a:gd name="connsiteX22" fmla="*/ 0 w 5465411"/>
              <a:gd name="connsiteY22" fmla="*/ 1552775 h 1552775"/>
              <a:gd name="connsiteX23" fmla="*/ 0 w 5465411"/>
              <a:gd name="connsiteY23" fmla="*/ 1081767 h 1552775"/>
              <a:gd name="connsiteX24" fmla="*/ 0 w 5465411"/>
              <a:gd name="connsiteY24" fmla="*/ 533119 h 1552775"/>
              <a:gd name="connsiteX25" fmla="*/ 0 w 5465411"/>
              <a:gd name="connsiteY25" fmla="*/ 0 h 1552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465411" h="1552775" fill="none" extrusionOk="0">
                <a:moveTo>
                  <a:pt x="0" y="0"/>
                </a:moveTo>
                <a:lnTo>
                  <a:pt x="0" y="0"/>
                </a:lnTo>
                <a:cubicBezTo>
                  <a:pt x="363911" y="37564"/>
                  <a:pt x="510050" y="-20142"/>
                  <a:pt x="792485" y="0"/>
                </a:cubicBezTo>
                <a:cubicBezTo>
                  <a:pt x="1074920" y="20142"/>
                  <a:pt x="1299314" y="-22969"/>
                  <a:pt x="1530315" y="0"/>
                </a:cubicBezTo>
                <a:cubicBezTo>
                  <a:pt x="1761316" y="22969"/>
                  <a:pt x="2051215" y="-5351"/>
                  <a:pt x="2213491" y="0"/>
                </a:cubicBezTo>
                <a:cubicBezTo>
                  <a:pt x="2375767" y="5351"/>
                  <a:pt x="2617580" y="-10412"/>
                  <a:pt x="2896668" y="0"/>
                </a:cubicBezTo>
                <a:cubicBezTo>
                  <a:pt x="3175756" y="10412"/>
                  <a:pt x="3431790" y="-22821"/>
                  <a:pt x="3689152" y="0"/>
                </a:cubicBezTo>
                <a:cubicBezTo>
                  <a:pt x="3946514" y="22821"/>
                  <a:pt x="4170895" y="-24898"/>
                  <a:pt x="4426983" y="0"/>
                </a:cubicBezTo>
                <a:cubicBezTo>
                  <a:pt x="4683071" y="24898"/>
                  <a:pt x="5058987" y="1428"/>
                  <a:pt x="5465411" y="0"/>
                </a:cubicBezTo>
                <a:lnTo>
                  <a:pt x="5465411" y="0"/>
                </a:lnTo>
                <a:cubicBezTo>
                  <a:pt x="5486379" y="141298"/>
                  <a:pt x="5473739" y="347652"/>
                  <a:pt x="5465411" y="502064"/>
                </a:cubicBezTo>
                <a:cubicBezTo>
                  <a:pt x="5457083" y="656476"/>
                  <a:pt x="5442678" y="767446"/>
                  <a:pt x="5465411" y="973072"/>
                </a:cubicBezTo>
                <a:cubicBezTo>
                  <a:pt x="5488144" y="1178698"/>
                  <a:pt x="5457361" y="1426567"/>
                  <a:pt x="5465411" y="1552775"/>
                </a:cubicBezTo>
                <a:lnTo>
                  <a:pt x="5465411" y="1552775"/>
                </a:lnTo>
                <a:cubicBezTo>
                  <a:pt x="5239226" y="1567284"/>
                  <a:pt x="5113991" y="1556203"/>
                  <a:pt x="4891543" y="1552775"/>
                </a:cubicBezTo>
                <a:cubicBezTo>
                  <a:pt x="4669095" y="1549347"/>
                  <a:pt x="4373094" y="1545457"/>
                  <a:pt x="4099058" y="1552775"/>
                </a:cubicBezTo>
                <a:cubicBezTo>
                  <a:pt x="3825023" y="1560093"/>
                  <a:pt x="3775373" y="1571519"/>
                  <a:pt x="3470536" y="1552775"/>
                </a:cubicBezTo>
                <a:cubicBezTo>
                  <a:pt x="3165699" y="1534031"/>
                  <a:pt x="2875890" y="1572585"/>
                  <a:pt x="2678051" y="1552775"/>
                </a:cubicBezTo>
                <a:cubicBezTo>
                  <a:pt x="2480213" y="1532965"/>
                  <a:pt x="2357641" y="1532763"/>
                  <a:pt x="2104183" y="1552775"/>
                </a:cubicBezTo>
                <a:cubicBezTo>
                  <a:pt x="1850725" y="1572787"/>
                  <a:pt x="1724124" y="1527007"/>
                  <a:pt x="1584969" y="1552775"/>
                </a:cubicBezTo>
                <a:cubicBezTo>
                  <a:pt x="1445814" y="1578543"/>
                  <a:pt x="1267108" y="1536946"/>
                  <a:pt x="1065755" y="1552775"/>
                </a:cubicBezTo>
                <a:cubicBezTo>
                  <a:pt x="864402" y="1568604"/>
                  <a:pt x="306615" y="1573437"/>
                  <a:pt x="0" y="1552775"/>
                </a:cubicBezTo>
                <a:lnTo>
                  <a:pt x="0" y="1552775"/>
                </a:lnTo>
                <a:cubicBezTo>
                  <a:pt x="-12065" y="1414294"/>
                  <a:pt x="858" y="1210192"/>
                  <a:pt x="0" y="1081767"/>
                </a:cubicBezTo>
                <a:cubicBezTo>
                  <a:pt x="-858" y="953342"/>
                  <a:pt x="-21376" y="783308"/>
                  <a:pt x="0" y="533119"/>
                </a:cubicBezTo>
                <a:cubicBezTo>
                  <a:pt x="21376" y="282930"/>
                  <a:pt x="11292" y="151121"/>
                  <a:pt x="0" y="0"/>
                </a:cubicBezTo>
                <a:close/>
              </a:path>
              <a:path w="5465411" h="1552775" stroke="0" extrusionOk="0">
                <a:moveTo>
                  <a:pt x="0" y="0"/>
                </a:moveTo>
                <a:lnTo>
                  <a:pt x="0" y="0"/>
                </a:lnTo>
                <a:cubicBezTo>
                  <a:pt x="188710" y="-11653"/>
                  <a:pt x="458950" y="23235"/>
                  <a:pt x="628522" y="0"/>
                </a:cubicBezTo>
                <a:cubicBezTo>
                  <a:pt x="798094" y="-23235"/>
                  <a:pt x="932577" y="-1670"/>
                  <a:pt x="1147736" y="0"/>
                </a:cubicBezTo>
                <a:cubicBezTo>
                  <a:pt x="1362895" y="1670"/>
                  <a:pt x="1647412" y="-5695"/>
                  <a:pt x="1940221" y="0"/>
                </a:cubicBezTo>
                <a:cubicBezTo>
                  <a:pt x="2233031" y="5695"/>
                  <a:pt x="2259917" y="-26487"/>
                  <a:pt x="2568743" y="0"/>
                </a:cubicBezTo>
                <a:cubicBezTo>
                  <a:pt x="2877569" y="26487"/>
                  <a:pt x="3032562" y="22554"/>
                  <a:pt x="3197265" y="0"/>
                </a:cubicBezTo>
                <a:cubicBezTo>
                  <a:pt x="3361968" y="-22554"/>
                  <a:pt x="3813583" y="-3272"/>
                  <a:pt x="3989750" y="0"/>
                </a:cubicBezTo>
                <a:cubicBezTo>
                  <a:pt x="4165917" y="3272"/>
                  <a:pt x="4297162" y="-19457"/>
                  <a:pt x="4563618" y="0"/>
                </a:cubicBezTo>
                <a:cubicBezTo>
                  <a:pt x="4830074" y="19457"/>
                  <a:pt x="5224567" y="-10910"/>
                  <a:pt x="5465411" y="0"/>
                </a:cubicBezTo>
                <a:lnTo>
                  <a:pt x="5465411" y="0"/>
                </a:lnTo>
                <a:cubicBezTo>
                  <a:pt x="5474319" y="211235"/>
                  <a:pt x="5482957" y="342792"/>
                  <a:pt x="5465411" y="548647"/>
                </a:cubicBezTo>
                <a:cubicBezTo>
                  <a:pt x="5447865" y="754502"/>
                  <a:pt x="5448172" y="818555"/>
                  <a:pt x="5465411" y="1035183"/>
                </a:cubicBezTo>
                <a:cubicBezTo>
                  <a:pt x="5482650" y="1251811"/>
                  <a:pt x="5444603" y="1422815"/>
                  <a:pt x="5465411" y="1552775"/>
                </a:cubicBezTo>
                <a:lnTo>
                  <a:pt x="5465411" y="1552775"/>
                </a:lnTo>
                <a:cubicBezTo>
                  <a:pt x="5222661" y="1520054"/>
                  <a:pt x="5001058" y="1527895"/>
                  <a:pt x="4727581" y="1552775"/>
                </a:cubicBezTo>
                <a:cubicBezTo>
                  <a:pt x="4454104" y="1577656"/>
                  <a:pt x="4183875" y="1590323"/>
                  <a:pt x="3935096" y="1552775"/>
                </a:cubicBezTo>
                <a:cubicBezTo>
                  <a:pt x="3686318" y="1515227"/>
                  <a:pt x="3357565" y="1590304"/>
                  <a:pt x="3142611" y="1552775"/>
                </a:cubicBezTo>
                <a:cubicBezTo>
                  <a:pt x="2927658" y="1515246"/>
                  <a:pt x="2697067" y="1571733"/>
                  <a:pt x="2568743" y="1552775"/>
                </a:cubicBezTo>
                <a:cubicBezTo>
                  <a:pt x="2440419" y="1533817"/>
                  <a:pt x="2176838" y="1523460"/>
                  <a:pt x="1885567" y="1552775"/>
                </a:cubicBezTo>
                <a:cubicBezTo>
                  <a:pt x="1594296" y="1582090"/>
                  <a:pt x="1280759" y="1571164"/>
                  <a:pt x="1093082" y="1552775"/>
                </a:cubicBezTo>
                <a:cubicBezTo>
                  <a:pt x="905405" y="1534386"/>
                  <a:pt x="227100" y="1552853"/>
                  <a:pt x="0" y="1552775"/>
                </a:cubicBezTo>
                <a:lnTo>
                  <a:pt x="0" y="1552775"/>
                </a:lnTo>
                <a:cubicBezTo>
                  <a:pt x="-959" y="1345817"/>
                  <a:pt x="-23047" y="1266028"/>
                  <a:pt x="0" y="1081767"/>
                </a:cubicBezTo>
                <a:cubicBezTo>
                  <a:pt x="23047" y="897506"/>
                  <a:pt x="22103" y="833745"/>
                  <a:pt x="0" y="595230"/>
                </a:cubicBezTo>
                <a:cubicBezTo>
                  <a:pt x="-22103" y="356715"/>
                  <a:pt x="16600" y="245938"/>
                  <a:pt x="0" y="0"/>
                </a:cubicBezTo>
                <a:close/>
              </a:path>
            </a:pathLst>
          </a:custGeom>
          <a:solidFill>
            <a:srgbClr val="005721"/>
          </a:solidFill>
          <a:ln w="508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Being a successful warrior was an important part of Celtic culture; those who fought well in battles were treated better by their community and often given better food and places to sit during feasts.</a:t>
            </a:r>
            <a:endParaRPr lang="en-GB" sz="1700" dirty="0">
              <a:solidFill>
                <a:schemeClr val="bg1"/>
              </a:solidFill>
            </a:endParaRPr>
          </a:p>
        </p:txBody>
      </p:sp>
      <p:grpSp>
        <p:nvGrpSpPr>
          <p:cNvPr id="24" name="Group 23">
            <a:extLst>
              <a:ext uri="{FF2B5EF4-FFF2-40B4-BE49-F238E27FC236}">
                <a16:creationId xmlns:a16="http://schemas.microsoft.com/office/drawing/2014/main" id="{634F2AFA-8A8F-524B-8208-F3EA6D96232D}"/>
              </a:ext>
            </a:extLst>
          </p:cNvPr>
          <p:cNvGrpSpPr/>
          <p:nvPr/>
        </p:nvGrpSpPr>
        <p:grpSpPr>
          <a:xfrm>
            <a:off x="4323699" y="3611220"/>
            <a:ext cx="5588938" cy="994306"/>
            <a:chOff x="749143" y="5342153"/>
            <a:chExt cx="4515580" cy="704067"/>
          </a:xfrm>
        </p:grpSpPr>
        <p:sp>
          <p:nvSpPr>
            <p:cNvPr id="25" name="Rounded Rectangle 24">
              <a:extLst>
                <a:ext uri="{FF2B5EF4-FFF2-40B4-BE49-F238E27FC236}">
                  <a16:creationId xmlns:a16="http://schemas.microsoft.com/office/drawing/2014/main" id="{6B123CDB-F910-764C-8D0A-EB39DC6E5709}"/>
                </a:ext>
              </a:extLst>
            </p:cNvPr>
            <p:cNvSpPr/>
            <p:nvPr/>
          </p:nvSpPr>
          <p:spPr>
            <a:xfrm>
              <a:off x="749143" y="5380366"/>
              <a:ext cx="4422262" cy="665854"/>
            </a:xfrm>
            <a:custGeom>
              <a:avLst/>
              <a:gdLst>
                <a:gd name="connsiteX0" fmla="*/ 0 w 4422262"/>
                <a:gd name="connsiteY0" fmla="*/ 112543 h 665854"/>
                <a:gd name="connsiteX1" fmla="*/ 112543 w 4422262"/>
                <a:gd name="connsiteY1" fmla="*/ 0 h 665854"/>
                <a:gd name="connsiteX2" fmla="*/ 854044 w 4422262"/>
                <a:gd name="connsiteY2" fmla="*/ 0 h 665854"/>
                <a:gd name="connsiteX3" fmla="*/ 1469630 w 4422262"/>
                <a:gd name="connsiteY3" fmla="*/ 0 h 665854"/>
                <a:gd name="connsiteX4" fmla="*/ 2169159 w 4422262"/>
                <a:gd name="connsiteY4" fmla="*/ 0 h 665854"/>
                <a:gd name="connsiteX5" fmla="*/ 2742773 w 4422262"/>
                <a:gd name="connsiteY5" fmla="*/ 0 h 665854"/>
                <a:gd name="connsiteX6" fmla="*/ 3316387 w 4422262"/>
                <a:gd name="connsiteY6" fmla="*/ 0 h 665854"/>
                <a:gd name="connsiteX7" fmla="*/ 4309719 w 4422262"/>
                <a:gd name="connsiteY7" fmla="*/ 0 h 665854"/>
                <a:gd name="connsiteX8" fmla="*/ 4422262 w 4422262"/>
                <a:gd name="connsiteY8" fmla="*/ 112543 h 665854"/>
                <a:gd name="connsiteX9" fmla="*/ 4422262 w 4422262"/>
                <a:gd name="connsiteY9" fmla="*/ 553311 h 665854"/>
                <a:gd name="connsiteX10" fmla="*/ 4309719 w 4422262"/>
                <a:gd name="connsiteY10" fmla="*/ 665854 h 665854"/>
                <a:gd name="connsiteX11" fmla="*/ 3610190 w 4422262"/>
                <a:gd name="connsiteY11" fmla="*/ 665854 h 665854"/>
                <a:gd name="connsiteX12" fmla="*/ 2994604 w 4422262"/>
                <a:gd name="connsiteY12" fmla="*/ 665854 h 665854"/>
                <a:gd name="connsiteX13" fmla="*/ 2420990 w 4422262"/>
                <a:gd name="connsiteY13" fmla="*/ 665854 h 665854"/>
                <a:gd name="connsiteX14" fmla="*/ 1805404 w 4422262"/>
                <a:gd name="connsiteY14" fmla="*/ 665854 h 665854"/>
                <a:gd name="connsiteX15" fmla="*/ 1063903 w 4422262"/>
                <a:gd name="connsiteY15" fmla="*/ 665854 h 665854"/>
                <a:gd name="connsiteX16" fmla="*/ 112543 w 4422262"/>
                <a:gd name="connsiteY16" fmla="*/ 665854 h 665854"/>
                <a:gd name="connsiteX17" fmla="*/ 0 w 4422262"/>
                <a:gd name="connsiteY17" fmla="*/ 553311 h 665854"/>
                <a:gd name="connsiteX18" fmla="*/ 0 w 4422262"/>
                <a:gd name="connsiteY18" fmla="*/ 112543 h 66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22262" h="665854" fill="none" extrusionOk="0">
                  <a:moveTo>
                    <a:pt x="0" y="112543"/>
                  </a:moveTo>
                  <a:cubicBezTo>
                    <a:pt x="-14635" y="50990"/>
                    <a:pt x="54536" y="-7479"/>
                    <a:pt x="112543" y="0"/>
                  </a:cubicBezTo>
                  <a:cubicBezTo>
                    <a:pt x="316134" y="-8175"/>
                    <a:pt x="486239" y="-32017"/>
                    <a:pt x="854044" y="0"/>
                  </a:cubicBezTo>
                  <a:cubicBezTo>
                    <a:pt x="1221849" y="32017"/>
                    <a:pt x="1315744" y="9822"/>
                    <a:pt x="1469630" y="0"/>
                  </a:cubicBezTo>
                  <a:cubicBezTo>
                    <a:pt x="1623516" y="-9822"/>
                    <a:pt x="1967177" y="-27611"/>
                    <a:pt x="2169159" y="0"/>
                  </a:cubicBezTo>
                  <a:cubicBezTo>
                    <a:pt x="2371141" y="27611"/>
                    <a:pt x="2595187" y="-18254"/>
                    <a:pt x="2742773" y="0"/>
                  </a:cubicBezTo>
                  <a:cubicBezTo>
                    <a:pt x="2890359" y="18254"/>
                    <a:pt x="3057650" y="11661"/>
                    <a:pt x="3316387" y="0"/>
                  </a:cubicBezTo>
                  <a:cubicBezTo>
                    <a:pt x="3575124" y="-11661"/>
                    <a:pt x="4047830" y="-23257"/>
                    <a:pt x="4309719" y="0"/>
                  </a:cubicBezTo>
                  <a:cubicBezTo>
                    <a:pt x="4382711" y="3792"/>
                    <a:pt x="4424028" y="56335"/>
                    <a:pt x="4422262" y="112543"/>
                  </a:cubicBezTo>
                  <a:cubicBezTo>
                    <a:pt x="4406624" y="291668"/>
                    <a:pt x="4434003" y="339800"/>
                    <a:pt x="4422262" y="553311"/>
                  </a:cubicBezTo>
                  <a:cubicBezTo>
                    <a:pt x="4418682" y="626628"/>
                    <a:pt x="4368294" y="654576"/>
                    <a:pt x="4309719" y="665854"/>
                  </a:cubicBezTo>
                  <a:cubicBezTo>
                    <a:pt x="4062554" y="661717"/>
                    <a:pt x="3954015" y="638786"/>
                    <a:pt x="3610190" y="665854"/>
                  </a:cubicBezTo>
                  <a:cubicBezTo>
                    <a:pt x="3266365" y="692922"/>
                    <a:pt x="3221619" y="684918"/>
                    <a:pt x="2994604" y="665854"/>
                  </a:cubicBezTo>
                  <a:cubicBezTo>
                    <a:pt x="2767589" y="646790"/>
                    <a:pt x="2666678" y="677977"/>
                    <a:pt x="2420990" y="665854"/>
                  </a:cubicBezTo>
                  <a:cubicBezTo>
                    <a:pt x="2175302" y="653731"/>
                    <a:pt x="2111178" y="638132"/>
                    <a:pt x="1805404" y="665854"/>
                  </a:cubicBezTo>
                  <a:cubicBezTo>
                    <a:pt x="1499630" y="693576"/>
                    <a:pt x="1373266" y="673617"/>
                    <a:pt x="1063903" y="665854"/>
                  </a:cubicBezTo>
                  <a:cubicBezTo>
                    <a:pt x="754540" y="658091"/>
                    <a:pt x="419183" y="651843"/>
                    <a:pt x="112543" y="665854"/>
                  </a:cubicBezTo>
                  <a:cubicBezTo>
                    <a:pt x="62711" y="666246"/>
                    <a:pt x="4485" y="620114"/>
                    <a:pt x="0" y="553311"/>
                  </a:cubicBezTo>
                  <a:cubicBezTo>
                    <a:pt x="-19158" y="334313"/>
                    <a:pt x="-2246" y="328608"/>
                    <a:pt x="0" y="112543"/>
                  </a:cubicBezTo>
                  <a:close/>
                </a:path>
                <a:path w="4422262" h="665854" stroke="0" extrusionOk="0">
                  <a:moveTo>
                    <a:pt x="0" y="112543"/>
                  </a:moveTo>
                  <a:cubicBezTo>
                    <a:pt x="-8940" y="44873"/>
                    <a:pt x="45333" y="1897"/>
                    <a:pt x="112543" y="0"/>
                  </a:cubicBezTo>
                  <a:cubicBezTo>
                    <a:pt x="350820" y="23775"/>
                    <a:pt x="733956" y="-37081"/>
                    <a:pt x="896016" y="0"/>
                  </a:cubicBezTo>
                  <a:cubicBezTo>
                    <a:pt x="1058076" y="37081"/>
                    <a:pt x="1398483" y="-15592"/>
                    <a:pt x="1553573" y="0"/>
                  </a:cubicBezTo>
                  <a:cubicBezTo>
                    <a:pt x="1708663" y="15592"/>
                    <a:pt x="2024601" y="-12905"/>
                    <a:pt x="2169159" y="0"/>
                  </a:cubicBezTo>
                  <a:cubicBezTo>
                    <a:pt x="2313717" y="12905"/>
                    <a:pt x="2694566" y="-22437"/>
                    <a:pt x="2910660" y="0"/>
                  </a:cubicBezTo>
                  <a:cubicBezTo>
                    <a:pt x="3126754" y="22437"/>
                    <a:pt x="3331574" y="-7241"/>
                    <a:pt x="3568218" y="0"/>
                  </a:cubicBezTo>
                  <a:cubicBezTo>
                    <a:pt x="3804862" y="7241"/>
                    <a:pt x="4014694" y="16370"/>
                    <a:pt x="4309719" y="0"/>
                  </a:cubicBezTo>
                  <a:cubicBezTo>
                    <a:pt x="4371664" y="-2013"/>
                    <a:pt x="4415438" y="59870"/>
                    <a:pt x="4422262" y="112543"/>
                  </a:cubicBezTo>
                  <a:cubicBezTo>
                    <a:pt x="4423616" y="234307"/>
                    <a:pt x="4401160" y="443916"/>
                    <a:pt x="4422262" y="553311"/>
                  </a:cubicBezTo>
                  <a:cubicBezTo>
                    <a:pt x="4414142" y="615003"/>
                    <a:pt x="4372904" y="663032"/>
                    <a:pt x="4309719" y="665854"/>
                  </a:cubicBezTo>
                  <a:cubicBezTo>
                    <a:pt x="4105187" y="684490"/>
                    <a:pt x="3923242" y="640439"/>
                    <a:pt x="3568218" y="665854"/>
                  </a:cubicBezTo>
                  <a:cubicBezTo>
                    <a:pt x="3213194" y="691269"/>
                    <a:pt x="2956595" y="636126"/>
                    <a:pt x="2784745" y="665854"/>
                  </a:cubicBezTo>
                  <a:cubicBezTo>
                    <a:pt x="2612895" y="695582"/>
                    <a:pt x="2175467" y="690927"/>
                    <a:pt x="2001272" y="665854"/>
                  </a:cubicBezTo>
                  <a:cubicBezTo>
                    <a:pt x="1827077" y="640781"/>
                    <a:pt x="1677716" y="696169"/>
                    <a:pt x="1385686" y="665854"/>
                  </a:cubicBezTo>
                  <a:cubicBezTo>
                    <a:pt x="1093656" y="635539"/>
                    <a:pt x="604785" y="728402"/>
                    <a:pt x="112543" y="665854"/>
                  </a:cubicBezTo>
                  <a:cubicBezTo>
                    <a:pt x="48925" y="662873"/>
                    <a:pt x="579" y="607634"/>
                    <a:pt x="0" y="553311"/>
                  </a:cubicBezTo>
                  <a:cubicBezTo>
                    <a:pt x="-21169" y="452026"/>
                    <a:pt x="10656" y="234261"/>
                    <a:pt x="0" y="112543"/>
                  </a:cubicBezTo>
                  <a:close/>
                </a:path>
              </a:pathLst>
            </a:custGeom>
            <a:solidFill>
              <a:schemeClr val="bg1"/>
            </a:solidFill>
            <a:ln w="25400" cap="rnd">
              <a:noFill/>
              <a:prstDash val="solid"/>
              <a:miter lim="800000"/>
              <a:extLst>
                <a:ext uri="{C807C97D-BFC1-408E-A445-0C87EB9F89A2}">
                  <ask:lineSketchStyleProps xmlns:ask="http://schemas.microsoft.com/office/drawing/2018/sketchyshapes" sd="1219033472">
                    <a:prstGeom prst="roundRect">
                      <a:avLst>
                        <a:gd name="adj" fmla="val 1690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700" dirty="0">
                <a:solidFill>
                  <a:schemeClr val="bg1"/>
                </a:solidFill>
              </a:endParaRPr>
            </a:p>
          </p:txBody>
        </p:sp>
        <p:sp>
          <p:nvSpPr>
            <p:cNvPr id="26" name="Rounded Rectangle 25">
              <a:extLst>
                <a:ext uri="{FF2B5EF4-FFF2-40B4-BE49-F238E27FC236}">
                  <a16:creationId xmlns:a16="http://schemas.microsoft.com/office/drawing/2014/main" id="{B94FB91E-5938-C84E-A3C7-DA191C26E2A5}"/>
                </a:ext>
              </a:extLst>
            </p:cNvPr>
            <p:cNvSpPr/>
            <p:nvPr/>
          </p:nvSpPr>
          <p:spPr>
            <a:xfrm>
              <a:off x="810345" y="5342153"/>
              <a:ext cx="4454378" cy="665854"/>
            </a:xfrm>
            <a:custGeom>
              <a:avLst/>
              <a:gdLst>
                <a:gd name="connsiteX0" fmla="*/ 0 w 4454378"/>
                <a:gd name="connsiteY0" fmla="*/ 112543 h 665854"/>
                <a:gd name="connsiteX1" fmla="*/ 112543 w 4454378"/>
                <a:gd name="connsiteY1" fmla="*/ 0 h 665854"/>
                <a:gd name="connsiteX2" fmla="*/ 759020 w 4454378"/>
                <a:gd name="connsiteY2" fmla="*/ 0 h 665854"/>
                <a:gd name="connsiteX3" fmla="*/ 1236326 w 4454378"/>
                <a:gd name="connsiteY3" fmla="*/ 0 h 665854"/>
                <a:gd name="connsiteX4" fmla="*/ 1840511 w 4454378"/>
                <a:gd name="connsiteY4" fmla="*/ 0 h 665854"/>
                <a:gd name="connsiteX5" fmla="*/ 2360110 w 4454378"/>
                <a:gd name="connsiteY5" fmla="*/ 0 h 665854"/>
                <a:gd name="connsiteX6" fmla="*/ 3006587 w 4454378"/>
                <a:gd name="connsiteY6" fmla="*/ 0 h 665854"/>
                <a:gd name="connsiteX7" fmla="*/ 3526186 w 4454378"/>
                <a:gd name="connsiteY7" fmla="*/ 0 h 665854"/>
                <a:gd name="connsiteX8" fmla="*/ 4341835 w 4454378"/>
                <a:gd name="connsiteY8" fmla="*/ 0 h 665854"/>
                <a:gd name="connsiteX9" fmla="*/ 4454378 w 4454378"/>
                <a:gd name="connsiteY9" fmla="*/ 112543 h 665854"/>
                <a:gd name="connsiteX10" fmla="*/ 4454378 w 4454378"/>
                <a:gd name="connsiteY10" fmla="*/ 553311 h 665854"/>
                <a:gd name="connsiteX11" fmla="*/ 4341835 w 4454378"/>
                <a:gd name="connsiteY11" fmla="*/ 665854 h 665854"/>
                <a:gd name="connsiteX12" fmla="*/ 3653065 w 4454378"/>
                <a:gd name="connsiteY12" fmla="*/ 665854 h 665854"/>
                <a:gd name="connsiteX13" fmla="*/ 3133466 w 4454378"/>
                <a:gd name="connsiteY13" fmla="*/ 665854 h 665854"/>
                <a:gd name="connsiteX14" fmla="*/ 2656160 w 4454378"/>
                <a:gd name="connsiteY14" fmla="*/ 665854 h 665854"/>
                <a:gd name="connsiteX15" fmla="*/ 2136561 w 4454378"/>
                <a:gd name="connsiteY15" fmla="*/ 665854 h 665854"/>
                <a:gd name="connsiteX16" fmla="*/ 1574670 w 4454378"/>
                <a:gd name="connsiteY16" fmla="*/ 665854 h 665854"/>
                <a:gd name="connsiteX17" fmla="*/ 970485 w 4454378"/>
                <a:gd name="connsiteY17" fmla="*/ 665854 h 665854"/>
                <a:gd name="connsiteX18" fmla="*/ 112543 w 4454378"/>
                <a:gd name="connsiteY18" fmla="*/ 665854 h 665854"/>
                <a:gd name="connsiteX19" fmla="*/ 0 w 4454378"/>
                <a:gd name="connsiteY19" fmla="*/ 553311 h 665854"/>
                <a:gd name="connsiteX20" fmla="*/ 0 w 4454378"/>
                <a:gd name="connsiteY20" fmla="*/ 112543 h 66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54378" h="665854" fill="none" extrusionOk="0">
                  <a:moveTo>
                    <a:pt x="0" y="112543"/>
                  </a:moveTo>
                  <a:cubicBezTo>
                    <a:pt x="6789" y="63830"/>
                    <a:pt x="48073" y="1220"/>
                    <a:pt x="112543" y="0"/>
                  </a:cubicBezTo>
                  <a:cubicBezTo>
                    <a:pt x="290635" y="17203"/>
                    <a:pt x="507391" y="-26265"/>
                    <a:pt x="759020" y="0"/>
                  </a:cubicBezTo>
                  <a:cubicBezTo>
                    <a:pt x="1010649" y="26265"/>
                    <a:pt x="1090448" y="23522"/>
                    <a:pt x="1236326" y="0"/>
                  </a:cubicBezTo>
                  <a:cubicBezTo>
                    <a:pt x="1382204" y="-23522"/>
                    <a:pt x="1634966" y="-6067"/>
                    <a:pt x="1840511" y="0"/>
                  </a:cubicBezTo>
                  <a:cubicBezTo>
                    <a:pt x="2046056" y="6067"/>
                    <a:pt x="2156517" y="9049"/>
                    <a:pt x="2360110" y="0"/>
                  </a:cubicBezTo>
                  <a:cubicBezTo>
                    <a:pt x="2563703" y="-9049"/>
                    <a:pt x="2696763" y="-673"/>
                    <a:pt x="3006587" y="0"/>
                  </a:cubicBezTo>
                  <a:cubicBezTo>
                    <a:pt x="3316411" y="673"/>
                    <a:pt x="3302196" y="5811"/>
                    <a:pt x="3526186" y="0"/>
                  </a:cubicBezTo>
                  <a:cubicBezTo>
                    <a:pt x="3750176" y="-5811"/>
                    <a:pt x="4040059" y="-12140"/>
                    <a:pt x="4341835" y="0"/>
                  </a:cubicBezTo>
                  <a:cubicBezTo>
                    <a:pt x="4396771" y="7308"/>
                    <a:pt x="4448350" y="63288"/>
                    <a:pt x="4454378" y="112543"/>
                  </a:cubicBezTo>
                  <a:cubicBezTo>
                    <a:pt x="4449685" y="230682"/>
                    <a:pt x="4459857" y="333395"/>
                    <a:pt x="4454378" y="553311"/>
                  </a:cubicBezTo>
                  <a:cubicBezTo>
                    <a:pt x="4445902" y="620219"/>
                    <a:pt x="4406969" y="673924"/>
                    <a:pt x="4341835" y="665854"/>
                  </a:cubicBezTo>
                  <a:cubicBezTo>
                    <a:pt x="4128297" y="633065"/>
                    <a:pt x="3893883" y="694933"/>
                    <a:pt x="3653065" y="665854"/>
                  </a:cubicBezTo>
                  <a:cubicBezTo>
                    <a:pt x="3412247" y="636776"/>
                    <a:pt x="3390045" y="670796"/>
                    <a:pt x="3133466" y="665854"/>
                  </a:cubicBezTo>
                  <a:cubicBezTo>
                    <a:pt x="2876887" y="660912"/>
                    <a:pt x="2864586" y="649427"/>
                    <a:pt x="2656160" y="665854"/>
                  </a:cubicBezTo>
                  <a:cubicBezTo>
                    <a:pt x="2447734" y="682281"/>
                    <a:pt x="2258118" y="665597"/>
                    <a:pt x="2136561" y="665854"/>
                  </a:cubicBezTo>
                  <a:cubicBezTo>
                    <a:pt x="2015004" y="666111"/>
                    <a:pt x="1823768" y="644075"/>
                    <a:pt x="1574670" y="665854"/>
                  </a:cubicBezTo>
                  <a:cubicBezTo>
                    <a:pt x="1325572" y="687633"/>
                    <a:pt x="1211477" y="643905"/>
                    <a:pt x="970485" y="665854"/>
                  </a:cubicBezTo>
                  <a:cubicBezTo>
                    <a:pt x="729493" y="687803"/>
                    <a:pt x="397133" y="700746"/>
                    <a:pt x="112543" y="665854"/>
                  </a:cubicBezTo>
                  <a:cubicBezTo>
                    <a:pt x="52732" y="671882"/>
                    <a:pt x="10102" y="620166"/>
                    <a:pt x="0" y="553311"/>
                  </a:cubicBezTo>
                  <a:cubicBezTo>
                    <a:pt x="-2110" y="430872"/>
                    <a:pt x="-2315" y="207898"/>
                    <a:pt x="0" y="112543"/>
                  </a:cubicBezTo>
                  <a:close/>
                </a:path>
                <a:path w="4454378" h="665854" stroke="0" extrusionOk="0">
                  <a:moveTo>
                    <a:pt x="0" y="112543"/>
                  </a:moveTo>
                  <a:cubicBezTo>
                    <a:pt x="-8940" y="44873"/>
                    <a:pt x="45333" y="1897"/>
                    <a:pt x="112543" y="0"/>
                  </a:cubicBezTo>
                  <a:cubicBezTo>
                    <a:pt x="439707" y="-22840"/>
                    <a:pt x="656161" y="8101"/>
                    <a:pt x="801313" y="0"/>
                  </a:cubicBezTo>
                  <a:cubicBezTo>
                    <a:pt x="946465" y="-8101"/>
                    <a:pt x="1239645" y="-6008"/>
                    <a:pt x="1363205" y="0"/>
                  </a:cubicBezTo>
                  <a:cubicBezTo>
                    <a:pt x="1486765" y="6008"/>
                    <a:pt x="1712930" y="1445"/>
                    <a:pt x="1882804" y="0"/>
                  </a:cubicBezTo>
                  <a:cubicBezTo>
                    <a:pt x="2052678" y="-1445"/>
                    <a:pt x="2370853" y="-30792"/>
                    <a:pt x="2529281" y="0"/>
                  </a:cubicBezTo>
                  <a:cubicBezTo>
                    <a:pt x="2687709" y="30792"/>
                    <a:pt x="2834542" y="-13377"/>
                    <a:pt x="3091173" y="0"/>
                  </a:cubicBezTo>
                  <a:cubicBezTo>
                    <a:pt x="3347804" y="13377"/>
                    <a:pt x="3584593" y="-1905"/>
                    <a:pt x="3779943" y="0"/>
                  </a:cubicBezTo>
                  <a:cubicBezTo>
                    <a:pt x="3975293" y="1905"/>
                    <a:pt x="4085459" y="-2200"/>
                    <a:pt x="4341835" y="0"/>
                  </a:cubicBezTo>
                  <a:cubicBezTo>
                    <a:pt x="4396270" y="12773"/>
                    <a:pt x="4447113" y="41960"/>
                    <a:pt x="4454378" y="112543"/>
                  </a:cubicBezTo>
                  <a:cubicBezTo>
                    <a:pt x="4463749" y="280490"/>
                    <a:pt x="4454546" y="446663"/>
                    <a:pt x="4454378" y="553311"/>
                  </a:cubicBezTo>
                  <a:cubicBezTo>
                    <a:pt x="4460218" y="624161"/>
                    <a:pt x="4404731" y="673519"/>
                    <a:pt x="4341835" y="665854"/>
                  </a:cubicBezTo>
                  <a:cubicBezTo>
                    <a:pt x="4124232" y="649360"/>
                    <a:pt x="4014129" y="660982"/>
                    <a:pt x="3864529" y="665854"/>
                  </a:cubicBezTo>
                  <a:cubicBezTo>
                    <a:pt x="3714929" y="670726"/>
                    <a:pt x="3353517" y="653881"/>
                    <a:pt x="3175759" y="665854"/>
                  </a:cubicBezTo>
                  <a:cubicBezTo>
                    <a:pt x="2998001" y="677828"/>
                    <a:pt x="2817057" y="647734"/>
                    <a:pt x="2656160" y="665854"/>
                  </a:cubicBezTo>
                  <a:cubicBezTo>
                    <a:pt x="2495263" y="683974"/>
                    <a:pt x="2236768" y="640700"/>
                    <a:pt x="2051975" y="665854"/>
                  </a:cubicBezTo>
                  <a:cubicBezTo>
                    <a:pt x="1867183" y="691008"/>
                    <a:pt x="1536378" y="645850"/>
                    <a:pt x="1363205" y="665854"/>
                  </a:cubicBezTo>
                  <a:cubicBezTo>
                    <a:pt x="1190032" y="685859"/>
                    <a:pt x="1052287" y="682370"/>
                    <a:pt x="759020" y="665854"/>
                  </a:cubicBezTo>
                  <a:cubicBezTo>
                    <a:pt x="465754" y="649338"/>
                    <a:pt x="373707" y="642382"/>
                    <a:pt x="112543" y="665854"/>
                  </a:cubicBezTo>
                  <a:cubicBezTo>
                    <a:pt x="35752" y="666457"/>
                    <a:pt x="4149" y="607988"/>
                    <a:pt x="0" y="553311"/>
                  </a:cubicBezTo>
                  <a:cubicBezTo>
                    <a:pt x="8853" y="458990"/>
                    <a:pt x="13925" y="258178"/>
                    <a:pt x="0" y="112543"/>
                  </a:cubicBezTo>
                  <a:close/>
                </a:path>
              </a:pathLst>
            </a:custGeom>
            <a:solidFill>
              <a:srgbClr val="FFEDAA"/>
            </a:solidFill>
            <a:ln w="41275" cap="rnd">
              <a:solidFill>
                <a:schemeClr val="bg1"/>
              </a:solidFill>
              <a:prstDash val="solid"/>
              <a:miter lim="800000"/>
              <a:extLst>
                <a:ext uri="{C807C97D-BFC1-408E-A445-0C87EB9F89A2}">
                  <ask:lineSketchStyleProps xmlns:ask="http://schemas.microsoft.com/office/drawing/2018/sketchyshapes" sd="1219033472">
                    <a:prstGeom prst="roundRect">
                      <a:avLst>
                        <a:gd name="adj" fmla="val 1690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en-GB" b="1" dirty="0">
                  <a:solidFill>
                    <a:srgbClr val="000000"/>
                  </a:solidFill>
                </a:rPr>
                <a:t>biased </a:t>
              </a:r>
              <a:r>
                <a:rPr lang="en-GB" dirty="0">
                  <a:solidFill>
                    <a:srgbClr val="000000"/>
                  </a:solidFill>
                </a:rPr>
                <a:t>– To make an unfair judgement of someone or something because of personal reasons.</a:t>
              </a:r>
              <a:endParaRPr lang="en-GB" sz="1700" dirty="0">
                <a:solidFill>
                  <a:schemeClr val="tx1"/>
                </a:solidFill>
              </a:endParaRPr>
            </a:p>
          </p:txBody>
        </p:sp>
      </p:grpSp>
      <p:pic>
        <p:nvPicPr>
          <p:cNvPr id="3" name="Picture 2" descr="A person in a garment&#10;&#10;Description automatically generated with low confidence">
            <a:extLst>
              <a:ext uri="{FF2B5EF4-FFF2-40B4-BE49-F238E27FC236}">
                <a16:creationId xmlns:a16="http://schemas.microsoft.com/office/drawing/2014/main" id="{3E728838-3468-D14F-B5B5-4A40AFAA665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9936" y="1137424"/>
            <a:ext cx="1940538" cy="4981680"/>
          </a:xfrm>
          <a:prstGeom prst="rect">
            <a:avLst/>
          </a:prstGeom>
        </p:spPr>
      </p:pic>
      <p:sp>
        <p:nvSpPr>
          <p:cNvPr id="20" name="Rounded Rectangle 19">
            <a:extLst>
              <a:ext uri="{FF2B5EF4-FFF2-40B4-BE49-F238E27FC236}">
                <a16:creationId xmlns:a16="http://schemas.microsoft.com/office/drawing/2014/main" id="{34B87A2A-D795-6544-97DD-FF601C869D93}"/>
              </a:ext>
            </a:extLst>
          </p:cNvPr>
          <p:cNvSpPr/>
          <p:nvPr/>
        </p:nvSpPr>
        <p:spPr>
          <a:xfrm>
            <a:off x="3555639" y="1329908"/>
            <a:ext cx="6356998" cy="994306"/>
          </a:xfrm>
          <a:custGeom>
            <a:avLst/>
            <a:gdLst>
              <a:gd name="connsiteX0" fmla="*/ 0 w 6356998"/>
              <a:gd name="connsiteY0" fmla="*/ 0 h 994306"/>
              <a:gd name="connsiteX1" fmla="*/ 0 w 6356998"/>
              <a:gd name="connsiteY1" fmla="*/ 0 h 994306"/>
              <a:gd name="connsiteX2" fmla="*/ 444990 w 6356998"/>
              <a:gd name="connsiteY2" fmla="*/ 0 h 994306"/>
              <a:gd name="connsiteX3" fmla="*/ 1207830 w 6356998"/>
              <a:gd name="connsiteY3" fmla="*/ 0 h 994306"/>
              <a:gd name="connsiteX4" fmla="*/ 1907099 w 6356998"/>
              <a:gd name="connsiteY4" fmla="*/ 0 h 994306"/>
              <a:gd name="connsiteX5" fmla="*/ 2352089 w 6356998"/>
              <a:gd name="connsiteY5" fmla="*/ 0 h 994306"/>
              <a:gd name="connsiteX6" fmla="*/ 2924219 w 6356998"/>
              <a:gd name="connsiteY6" fmla="*/ 0 h 994306"/>
              <a:gd name="connsiteX7" fmla="*/ 3687059 w 6356998"/>
              <a:gd name="connsiteY7" fmla="*/ 0 h 994306"/>
              <a:gd name="connsiteX8" fmla="*/ 4322759 w 6356998"/>
              <a:gd name="connsiteY8" fmla="*/ 0 h 994306"/>
              <a:gd name="connsiteX9" fmla="*/ 5022028 w 6356998"/>
              <a:gd name="connsiteY9" fmla="*/ 0 h 994306"/>
              <a:gd name="connsiteX10" fmla="*/ 5594158 w 6356998"/>
              <a:gd name="connsiteY10" fmla="*/ 0 h 994306"/>
              <a:gd name="connsiteX11" fmla="*/ 6356998 w 6356998"/>
              <a:gd name="connsiteY11" fmla="*/ 0 h 994306"/>
              <a:gd name="connsiteX12" fmla="*/ 6356998 w 6356998"/>
              <a:gd name="connsiteY12" fmla="*/ 0 h 994306"/>
              <a:gd name="connsiteX13" fmla="*/ 6356998 w 6356998"/>
              <a:gd name="connsiteY13" fmla="*/ 517039 h 994306"/>
              <a:gd name="connsiteX14" fmla="*/ 6356998 w 6356998"/>
              <a:gd name="connsiteY14" fmla="*/ 994306 h 994306"/>
              <a:gd name="connsiteX15" fmla="*/ 6356998 w 6356998"/>
              <a:gd name="connsiteY15" fmla="*/ 994306 h 994306"/>
              <a:gd name="connsiteX16" fmla="*/ 5912008 w 6356998"/>
              <a:gd name="connsiteY16" fmla="*/ 994306 h 994306"/>
              <a:gd name="connsiteX17" fmla="*/ 5467018 w 6356998"/>
              <a:gd name="connsiteY17" fmla="*/ 994306 h 994306"/>
              <a:gd name="connsiteX18" fmla="*/ 4767749 w 6356998"/>
              <a:gd name="connsiteY18" fmla="*/ 994306 h 994306"/>
              <a:gd name="connsiteX19" fmla="*/ 4322759 w 6356998"/>
              <a:gd name="connsiteY19" fmla="*/ 994306 h 994306"/>
              <a:gd name="connsiteX20" fmla="*/ 3687059 w 6356998"/>
              <a:gd name="connsiteY20" fmla="*/ 994306 h 994306"/>
              <a:gd name="connsiteX21" fmla="*/ 3178499 w 6356998"/>
              <a:gd name="connsiteY21" fmla="*/ 994306 h 994306"/>
              <a:gd name="connsiteX22" fmla="*/ 2542799 w 6356998"/>
              <a:gd name="connsiteY22" fmla="*/ 994306 h 994306"/>
              <a:gd name="connsiteX23" fmla="*/ 1907099 w 6356998"/>
              <a:gd name="connsiteY23" fmla="*/ 994306 h 994306"/>
              <a:gd name="connsiteX24" fmla="*/ 1271400 w 6356998"/>
              <a:gd name="connsiteY24" fmla="*/ 994306 h 994306"/>
              <a:gd name="connsiteX25" fmla="*/ 635700 w 6356998"/>
              <a:gd name="connsiteY25" fmla="*/ 994306 h 994306"/>
              <a:gd name="connsiteX26" fmla="*/ 0 w 6356998"/>
              <a:gd name="connsiteY26" fmla="*/ 994306 h 994306"/>
              <a:gd name="connsiteX27" fmla="*/ 0 w 6356998"/>
              <a:gd name="connsiteY27" fmla="*/ 994306 h 994306"/>
              <a:gd name="connsiteX28" fmla="*/ 0 w 6356998"/>
              <a:gd name="connsiteY28" fmla="*/ 487210 h 994306"/>
              <a:gd name="connsiteX29" fmla="*/ 0 w 6356998"/>
              <a:gd name="connsiteY29" fmla="*/ 0 h 99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356998" h="994306" fill="none" extrusionOk="0">
                <a:moveTo>
                  <a:pt x="0" y="0"/>
                </a:moveTo>
                <a:lnTo>
                  <a:pt x="0" y="0"/>
                </a:lnTo>
                <a:cubicBezTo>
                  <a:pt x="207702" y="-21644"/>
                  <a:pt x="304637" y="22094"/>
                  <a:pt x="444990" y="0"/>
                </a:cubicBezTo>
                <a:cubicBezTo>
                  <a:pt x="585343" y="-22094"/>
                  <a:pt x="1038449" y="5971"/>
                  <a:pt x="1207830" y="0"/>
                </a:cubicBezTo>
                <a:cubicBezTo>
                  <a:pt x="1377211" y="-5971"/>
                  <a:pt x="1605798" y="20174"/>
                  <a:pt x="1907099" y="0"/>
                </a:cubicBezTo>
                <a:cubicBezTo>
                  <a:pt x="2208400" y="-20174"/>
                  <a:pt x="2180683" y="9918"/>
                  <a:pt x="2352089" y="0"/>
                </a:cubicBezTo>
                <a:cubicBezTo>
                  <a:pt x="2523495" y="-9918"/>
                  <a:pt x="2767202" y="-9112"/>
                  <a:pt x="2924219" y="0"/>
                </a:cubicBezTo>
                <a:cubicBezTo>
                  <a:pt x="3081236" y="9112"/>
                  <a:pt x="3521165" y="1800"/>
                  <a:pt x="3687059" y="0"/>
                </a:cubicBezTo>
                <a:cubicBezTo>
                  <a:pt x="3852953" y="-1800"/>
                  <a:pt x="4039743" y="-8447"/>
                  <a:pt x="4322759" y="0"/>
                </a:cubicBezTo>
                <a:cubicBezTo>
                  <a:pt x="4605775" y="8447"/>
                  <a:pt x="4864048" y="-32187"/>
                  <a:pt x="5022028" y="0"/>
                </a:cubicBezTo>
                <a:cubicBezTo>
                  <a:pt x="5180008" y="32187"/>
                  <a:pt x="5406451" y="-18089"/>
                  <a:pt x="5594158" y="0"/>
                </a:cubicBezTo>
                <a:cubicBezTo>
                  <a:pt x="5781865" y="18089"/>
                  <a:pt x="6158463" y="31237"/>
                  <a:pt x="6356998" y="0"/>
                </a:cubicBezTo>
                <a:lnTo>
                  <a:pt x="6356998" y="0"/>
                </a:lnTo>
                <a:cubicBezTo>
                  <a:pt x="6357960" y="177310"/>
                  <a:pt x="6367851" y="293060"/>
                  <a:pt x="6356998" y="517039"/>
                </a:cubicBezTo>
                <a:cubicBezTo>
                  <a:pt x="6346145" y="741018"/>
                  <a:pt x="6353426" y="864030"/>
                  <a:pt x="6356998" y="994306"/>
                </a:cubicBezTo>
                <a:lnTo>
                  <a:pt x="6356998" y="994306"/>
                </a:lnTo>
                <a:cubicBezTo>
                  <a:pt x="6150523" y="980757"/>
                  <a:pt x="6037756" y="972981"/>
                  <a:pt x="5912008" y="994306"/>
                </a:cubicBezTo>
                <a:cubicBezTo>
                  <a:pt x="5786260" y="1015632"/>
                  <a:pt x="5596997" y="995282"/>
                  <a:pt x="5467018" y="994306"/>
                </a:cubicBezTo>
                <a:cubicBezTo>
                  <a:pt x="5337039" y="993331"/>
                  <a:pt x="5111129" y="970285"/>
                  <a:pt x="4767749" y="994306"/>
                </a:cubicBezTo>
                <a:cubicBezTo>
                  <a:pt x="4424369" y="1018327"/>
                  <a:pt x="4448657" y="983616"/>
                  <a:pt x="4322759" y="994306"/>
                </a:cubicBezTo>
                <a:cubicBezTo>
                  <a:pt x="4196861" y="1004997"/>
                  <a:pt x="3995652" y="1010762"/>
                  <a:pt x="3687059" y="994306"/>
                </a:cubicBezTo>
                <a:cubicBezTo>
                  <a:pt x="3378466" y="977850"/>
                  <a:pt x="3413001" y="997777"/>
                  <a:pt x="3178499" y="994306"/>
                </a:cubicBezTo>
                <a:cubicBezTo>
                  <a:pt x="2943997" y="990835"/>
                  <a:pt x="2728456" y="984193"/>
                  <a:pt x="2542799" y="994306"/>
                </a:cubicBezTo>
                <a:cubicBezTo>
                  <a:pt x="2357142" y="1004419"/>
                  <a:pt x="2070254" y="997336"/>
                  <a:pt x="1907099" y="994306"/>
                </a:cubicBezTo>
                <a:cubicBezTo>
                  <a:pt x="1743944" y="991276"/>
                  <a:pt x="1400925" y="972300"/>
                  <a:pt x="1271400" y="994306"/>
                </a:cubicBezTo>
                <a:cubicBezTo>
                  <a:pt x="1141875" y="1016312"/>
                  <a:pt x="790711" y="981863"/>
                  <a:pt x="635700" y="994306"/>
                </a:cubicBezTo>
                <a:cubicBezTo>
                  <a:pt x="480689" y="1006749"/>
                  <a:pt x="231110" y="1013051"/>
                  <a:pt x="0" y="994306"/>
                </a:cubicBezTo>
                <a:lnTo>
                  <a:pt x="0" y="994306"/>
                </a:lnTo>
                <a:cubicBezTo>
                  <a:pt x="2999" y="834835"/>
                  <a:pt x="-22568" y="633597"/>
                  <a:pt x="0" y="487210"/>
                </a:cubicBezTo>
                <a:cubicBezTo>
                  <a:pt x="22568" y="340823"/>
                  <a:pt x="-11276" y="107824"/>
                  <a:pt x="0" y="0"/>
                </a:cubicBezTo>
                <a:close/>
              </a:path>
              <a:path w="6356998" h="994306" stroke="0" extrusionOk="0">
                <a:moveTo>
                  <a:pt x="0" y="0"/>
                </a:moveTo>
                <a:lnTo>
                  <a:pt x="0" y="0"/>
                </a:lnTo>
                <a:cubicBezTo>
                  <a:pt x="211911" y="-1044"/>
                  <a:pt x="410157" y="-24669"/>
                  <a:pt x="572130" y="0"/>
                </a:cubicBezTo>
                <a:cubicBezTo>
                  <a:pt x="734103" y="24669"/>
                  <a:pt x="910120" y="-8895"/>
                  <a:pt x="1017120" y="0"/>
                </a:cubicBezTo>
                <a:cubicBezTo>
                  <a:pt x="1124120" y="8895"/>
                  <a:pt x="1547082" y="-16407"/>
                  <a:pt x="1779959" y="0"/>
                </a:cubicBezTo>
                <a:cubicBezTo>
                  <a:pt x="2012836" y="16407"/>
                  <a:pt x="2152065" y="19589"/>
                  <a:pt x="2352089" y="0"/>
                </a:cubicBezTo>
                <a:cubicBezTo>
                  <a:pt x="2552113" y="-19589"/>
                  <a:pt x="2757674" y="25014"/>
                  <a:pt x="2924219" y="0"/>
                </a:cubicBezTo>
                <a:cubicBezTo>
                  <a:pt x="3090764" y="-25014"/>
                  <a:pt x="3329376" y="-34019"/>
                  <a:pt x="3687059" y="0"/>
                </a:cubicBezTo>
                <a:cubicBezTo>
                  <a:pt x="4044742" y="34019"/>
                  <a:pt x="4024996" y="-24441"/>
                  <a:pt x="4195619" y="0"/>
                </a:cubicBezTo>
                <a:cubicBezTo>
                  <a:pt x="4366242" y="24441"/>
                  <a:pt x="4611918" y="13546"/>
                  <a:pt x="4958458" y="0"/>
                </a:cubicBezTo>
                <a:cubicBezTo>
                  <a:pt x="5304998" y="-13546"/>
                  <a:pt x="5438379" y="23143"/>
                  <a:pt x="5721298" y="0"/>
                </a:cubicBezTo>
                <a:cubicBezTo>
                  <a:pt x="6004217" y="-23143"/>
                  <a:pt x="6192775" y="-704"/>
                  <a:pt x="6356998" y="0"/>
                </a:cubicBezTo>
                <a:lnTo>
                  <a:pt x="6356998" y="0"/>
                </a:lnTo>
                <a:cubicBezTo>
                  <a:pt x="6340845" y="115124"/>
                  <a:pt x="6341594" y="291380"/>
                  <a:pt x="6356998" y="517039"/>
                </a:cubicBezTo>
                <a:cubicBezTo>
                  <a:pt x="6372402" y="742698"/>
                  <a:pt x="6343712" y="881601"/>
                  <a:pt x="6356998" y="994306"/>
                </a:cubicBezTo>
                <a:lnTo>
                  <a:pt x="6356998" y="994306"/>
                </a:lnTo>
                <a:cubicBezTo>
                  <a:pt x="6136126" y="1012477"/>
                  <a:pt x="6055628" y="995911"/>
                  <a:pt x="5912008" y="994306"/>
                </a:cubicBezTo>
                <a:cubicBezTo>
                  <a:pt x="5768388" y="992702"/>
                  <a:pt x="5330807" y="1006727"/>
                  <a:pt x="5149168" y="994306"/>
                </a:cubicBezTo>
                <a:cubicBezTo>
                  <a:pt x="4967529" y="981885"/>
                  <a:pt x="4875079" y="974393"/>
                  <a:pt x="4640609" y="994306"/>
                </a:cubicBezTo>
                <a:cubicBezTo>
                  <a:pt x="4406139" y="1014219"/>
                  <a:pt x="4265196" y="968758"/>
                  <a:pt x="4004909" y="994306"/>
                </a:cubicBezTo>
                <a:cubicBezTo>
                  <a:pt x="3744622" y="1019854"/>
                  <a:pt x="3534047" y="1026164"/>
                  <a:pt x="3242069" y="994306"/>
                </a:cubicBezTo>
                <a:cubicBezTo>
                  <a:pt x="2950091" y="962448"/>
                  <a:pt x="2920631" y="998131"/>
                  <a:pt x="2606369" y="994306"/>
                </a:cubicBezTo>
                <a:cubicBezTo>
                  <a:pt x="2292107" y="990481"/>
                  <a:pt x="2285596" y="980144"/>
                  <a:pt x="2161379" y="994306"/>
                </a:cubicBezTo>
                <a:cubicBezTo>
                  <a:pt x="2037162" y="1008469"/>
                  <a:pt x="1760551" y="1010271"/>
                  <a:pt x="1652819" y="994306"/>
                </a:cubicBezTo>
                <a:cubicBezTo>
                  <a:pt x="1545087" y="978341"/>
                  <a:pt x="1219197" y="991072"/>
                  <a:pt x="889980" y="994306"/>
                </a:cubicBezTo>
                <a:cubicBezTo>
                  <a:pt x="560763" y="997540"/>
                  <a:pt x="355708" y="1013222"/>
                  <a:pt x="0" y="994306"/>
                </a:cubicBezTo>
                <a:lnTo>
                  <a:pt x="0" y="994306"/>
                </a:lnTo>
                <a:cubicBezTo>
                  <a:pt x="-3135" y="816442"/>
                  <a:pt x="-17319" y="645208"/>
                  <a:pt x="0" y="517039"/>
                </a:cubicBezTo>
                <a:cubicBezTo>
                  <a:pt x="17319" y="388870"/>
                  <a:pt x="7573" y="162315"/>
                  <a:pt x="0" y="0"/>
                </a:cubicBezTo>
                <a:close/>
              </a:path>
            </a:pathLst>
          </a:custGeom>
          <a:solidFill>
            <a:srgbClr val="005721"/>
          </a:solidFill>
          <a:ln w="508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rPr>
              <a:t>As well as fighting other civilisations, the Celts would often fight against other Celtic tribes for land and resources.</a:t>
            </a:r>
            <a:endParaRPr lang="en-GB" sz="1700" dirty="0">
              <a:solidFill>
                <a:schemeClr val="bg1"/>
              </a:solidFill>
            </a:endParaRPr>
          </a:p>
        </p:txBody>
      </p:sp>
      <p:sp>
        <p:nvSpPr>
          <p:cNvPr id="8" name="Oval 7">
            <a:extLst>
              <a:ext uri="{FF2B5EF4-FFF2-40B4-BE49-F238E27FC236}">
                <a16:creationId xmlns:a16="http://schemas.microsoft.com/office/drawing/2014/main" id="{B3AF60C7-DB0B-AC44-A825-D33E02211A13}"/>
              </a:ext>
            </a:extLst>
          </p:cNvPr>
          <p:cNvSpPr/>
          <p:nvPr/>
        </p:nvSpPr>
        <p:spPr>
          <a:xfrm>
            <a:off x="7109281" y="4225286"/>
            <a:ext cx="1841779" cy="1841779"/>
          </a:xfrm>
          <a:prstGeom prst="ellipse">
            <a:avLst/>
          </a:prstGeom>
          <a:solidFill>
            <a:srgbClr val="90C8E5">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icture containing weapon, sword, knife&#10;&#10;Description automatically generated">
            <a:extLst>
              <a:ext uri="{FF2B5EF4-FFF2-40B4-BE49-F238E27FC236}">
                <a16:creationId xmlns:a16="http://schemas.microsoft.com/office/drawing/2014/main" id="{3A8B4B33-9A82-3C4B-AC27-6469188F14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637044" flipH="1">
            <a:off x="6563571" y="4006660"/>
            <a:ext cx="2708673" cy="2422605"/>
          </a:xfrm>
          <a:prstGeom prst="rect">
            <a:avLst/>
          </a:prstGeom>
        </p:spPr>
      </p:pic>
    </p:spTree>
    <p:extLst>
      <p:ext uri="{BB962C8B-B14F-4D97-AF65-F5344CB8AC3E}">
        <p14:creationId xmlns:p14="http://schemas.microsoft.com/office/powerpoint/2010/main" val="259974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0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900" decel="100000" fill="hold"/>
                                        <p:tgtEl>
                                          <p:spTgt spid="2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22"/>
                                        </p:tgtEl>
                                      </p:cBhvr>
                                    </p:animEffect>
                                    <p:set>
                                      <p:cBhvr>
                                        <p:cTn id="23" dur="1" fill="hold">
                                          <p:stCondLst>
                                            <p:cond delay="499"/>
                                          </p:stCondLst>
                                        </p:cTn>
                                        <p:tgtEl>
                                          <p:spTgt spid="22"/>
                                        </p:tgtEl>
                                        <p:attrNameLst>
                                          <p:attrName>style.visibility</p:attrName>
                                        </p:attrNameLst>
                                      </p:cBhvr>
                                      <p:to>
                                        <p:strVal val="hidden"/>
                                      </p:to>
                                    </p:set>
                                  </p:childTnLst>
                                </p:cTn>
                              </p:par>
                              <p:par>
                                <p:cTn id="24" presetID="10" presetClass="entr" presetSubtype="0" fill="hold" grpId="0" nodeType="withEffect">
                                  <p:stCondLst>
                                    <p:cond delay="80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nodeType="withEffect">
                                  <p:stCondLst>
                                    <p:cond delay="80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80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23" grpId="0" animBg="1"/>
      <p:bldP spid="20"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089A592E-98F8-6B45-929C-3A99A055A7A9}"/>
              </a:ext>
            </a:extLst>
          </p:cNvPr>
          <p:cNvSpPr/>
          <p:nvPr/>
        </p:nvSpPr>
        <p:spPr>
          <a:xfrm>
            <a:off x="2081539" y="532436"/>
            <a:ext cx="8019302" cy="5775769"/>
          </a:xfrm>
          <a:prstGeom prst="roundRect">
            <a:avLst>
              <a:gd name="adj" fmla="val 4196"/>
            </a:avLst>
          </a:prstGeom>
          <a:solidFill>
            <a:srgbClr val="90C8E5">
              <a:alpha val="4009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p:cNvSpPr>
            <a:spLocks noGrp="1"/>
          </p:cNvSpPr>
          <p:nvPr>
            <p:ph type="title"/>
          </p:nvPr>
        </p:nvSpPr>
        <p:spPr>
          <a:xfrm>
            <a:off x="1981199" y="464029"/>
            <a:ext cx="8220075" cy="994306"/>
          </a:xfrm>
        </p:spPr>
        <p:txBody>
          <a:bodyPr/>
          <a:lstStyle/>
          <a:p>
            <a:pPr algn="ctr">
              <a:spcBef>
                <a:spcPts val="0"/>
              </a:spcBef>
            </a:pPr>
            <a:r>
              <a:rPr lang="en-GB" sz="3300" b="1" dirty="0">
                <a:solidFill>
                  <a:srgbClr val="000000"/>
                </a:solidFill>
                <a:latin typeface="+mj-lt"/>
              </a:rPr>
              <a:t>Female Warriors</a:t>
            </a:r>
            <a:endParaRPr lang="en-GB" sz="3300" dirty="0">
              <a:latin typeface="+mj-lt"/>
            </a:endParaRPr>
          </a:p>
        </p:txBody>
      </p:sp>
      <p:sp>
        <p:nvSpPr>
          <p:cNvPr id="19" name="Rounded Rectangle 18">
            <a:extLst>
              <a:ext uri="{FF2B5EF4-FFF2-40B4-BE49-F238E27FC236}">
                <a16:creationId xmlns:a16="http://schemas.microsoft.com/office/drawing/2014/main" id="{8BF276DE-E8EE-E948-A225-C20E6DCD0019}"/>
              </a:ext>
            </a:extLst>
          </p:cNvPr>
          <p:cNvSpPr/>
          <p:nvPr/>
        </p:nvSpPr>
        <p:spPr>
          <a:xfrm>
            <a:off x="3535862" y="1542161"/>
            <a:ext cx="6313775" cy="1430439"/>
          </a:xfrm>
          <a:custGeom>
            <a:avLst/>
            <a:gdLst>
              <a:gd name="connsiteX0" fmla="*/ 0 w 6313775"/>
              <a:gd name="connsiteY0" fmla="*/ 0 h 1430439"/>
              <a:gd name="connsiteX1" fmla="*/ 0 w 6313775"/>
              <a:gd name="connsiteY1" fmla="*/ 0 h 1430439"/>
              <a:gd name="connsiteX2" fmla="*/ 694515 w 6313775"/>
              <a:gd name="connsiteY2" fmla="*/ 0 h 1430439"/>
              <a:gd name="connsiteX3" fmla="*/ 1136480 w 6313775"/>
              <a:gd name="connsiteY3" fmla="*/ 0 h 1430439"/>
              <a:gd name="connsiteX4" fmla="*/ 1704719 w 6313775"/>
              <a:gd name="connsiteY4" fmla="*/ 0 h 1430439"/>
              <a:gd name="connsiteX5" fmla="*/ 2462372 w 6313775"/>
              <a:gd name="connsiteY5" fmla="*/ 0 h 1430439"/>
              <a:gd name="connsiteX6" fmla="*/ 3093750 w 6313775"/>
              <a:gd name="connsiteY6" fmla="*/ 0 h 1430439"/>
              <a:gd name="connsiteX7" fmla="*/ 3788265 w 6313775"/>
              <a:gd name="connsiteY7" fmla="*/ 0 h 1430439"/>
              <a:gd name="connsiteX8" fmla="*/ 4356505 w 6313775"/>
              <a:gd name="connsiteY8" fmla="*/ 0 h 1430439"/>
              <a:gd name="connsiteX9" fmla="*/ 4987882 w 6313775"/>
              <a:gd name="connsiteY9" fmla="*/ 0 h 1430439"/>
              <a:gd name="connsiteX10" fmla="*/ 5745535 w 6313775"/>
              <a:gd name="connsiteY10" fmla="*/ 0 h 1430439"/>
              <a:gd name="connsiteX11" fmla="*/ 6313775 w 6313775"/>
              <a:gd name="connsiteY11" fmla="*/ 0 h 1430439"/>
              <a:gd name="connsiteX12" fmla="*/ 6313775 w 6313775"/>
              <a:gd name="connsiteY12" fmla="*/ 0 h 1430439"/>
              <a:gd name="connsiteX13" fmla="*/ 6313775 w 6313775"/>
              <a:gd name="connsiteY13" fmla="*/ 491117 h 1430439"/>
              <a:gd name="connsiteX14" fmla="*/ 6313775 w 6313775"/>
              <a:gd name="connsiteY14" fmla="*/ 939322 h 1430439"/>
              <a:gd name="connsiteX15" fmla="*/ 6313775 w 6313775"/>
              <a:gd name="connsiteY15" fmla="*/ 1430439 h 1430439"/>
              <a:gd name="connsiteX16" fmla="*/ 6313775 w 6313775"/>
              <a:gd name="connsiteY16" fmla="*/ 1430439 h 1430439"/>
              <a:gd name="connsiteX17" fmla="*/ 5682398 w 6313775"/>
              <a:gd name="connsiteY17" fmla="*/ 1430439 h 1430439"/>
              <a:gd name="connsiteX18" fmla="*/ 5051020 w 6313775"/>
              <a:gd name="connsiteY18" fmla="*/ 1430439 h 1430439"/>
              <a:gd name="connsiteX19" fmla="*/ 4545918 w 6313775"/>
              <a:gd name="connsiteY19" fmla="*/ 1430439 h 1430439"/>
              <a:gd name="connsiteX20" fmla="*/ 3914541 w 6313775"/>
              <a:gd name="connsiteY20" fmla="*/ 1430439 h 1430439"/>
              <a:gd name="connsiteX21" fmla="*/ 3283163 w 6313775"/>
              <a:gd name="connsiteY21" fmla="*/ 1430439 h 1430439"/>
              <a:gd name="connsiteX22" fmla="*/ 2651786 w 6313775"/>
              <a:gd name="connsiteY22" fmla="*/ 1430439 h 1430439"/>
              <a:gd name="connsiteX23" fmla="*/ 2020408 w 6313775"/>
              <a:gd name="connsiteY23" fmla="*/ 1430439 h 1430439"/>
              <a:gd name="connsiteX24" fmla="*/ 1452168 w 6313775"/>
              <a:gd name="connsiteY24" fmla="*/ 1430439 h 1430439"/>
              <a:gd name="connsiteX25" fmla="*/ 757653 w 6313775"/>
              <a:gd name="connsiteY25" fmla="*/ 1430439 h 1430439"/>
              <a:gd name="connsiteX26" fmla="*/ 0 w 6313775"/>
              <a:gd name="connsiteY26" fmla="*/ 1430439 h 1430439"/>
              <a:gd name="connsiteX27" fmla="*/ 0 w 6313775"/>
              <a:gd name="connsiteY27" fmla="*/ 1430439 h 1430439"/>
              <a:gd name="connsiteX28" fmla="*/ 0 w 6313775"/>
              <a:gd name="connsiteY28" fmla="*/ 925017 h 1430439"/>
              <a:gd name="connsiteX29" fmla="*/ 0 w 6313775"/>
              <a:gd name="connsiteY29" fmla="*/ 433900 h 1430439"/>
              <a:gd name="connsiteX30" fmla="*/ 0 w 6313775"/>
              <a:gd name="connsiteY30" fmla="*/ 0 h 143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13775" h="1430439" fill="none" extrusionOk="0">
                <a:moveTo>
                  <a:pt x="0" y="0"/>
                </a:moveTo>
                <a:lnTo>
                  <a:pt x="0" y="0"/>
                </a:lnTo>
                <a:cubicBezTo>
                  <a:pt x="341923" y="-4686"/>
                  <a:pt x="445110" y="19212"/>
                  <a:pt x="694515" y="0"/>
                </a:cubicBezTo>
                <a:cubicBezTo>
                  <a:pt x="943921" y="-19212"/>
                  <a:pt x="945957" y="5223"/>
                  <a:pt x="1136480" y="0"/>
                </a:cubicBezTo>
                <a:cubicBezTo>
                  <a:pt x="1327003" y="-5223"/>
                  <a:pt x="1487666" y="15374"/>
                  <a:pt x="1704719" y="0"/>
                </a:cubicBezTo>
                <a:cubicBezTo>
                  <a:pt x="1921772" y="-15374"/>
                  <a:pt x="2098249" y="33915"/>
                  <a:pt x="2462372" y="0"/>
                </a:cubicBezTo>
                <a:cubicBezTo>
                  <a:pt x="2826495" y="-33915"/>
                  <a:pt x="2918665" y="9095"/>
                  <a:pt x="3093750" y="0"/>
                </a:cubicBezTo>
                <a:cubicBezTo>
                  <a:pt x="3268835" y="-9095"/>
                  <a:pt x="3454461" y="-28918"/>
                  <a:pt x="3788265" y="0"/>
                </a:cubicBezTo>
                <a:cubicBezTo>
                  <a:pt x="4122070" y="28918"/>
                  <a:pt x="4147211" y="28124"/>
                  <a:pt x="4356505" y="0"/>
                </a:cubicBezTo>
                <a:cubicBezTo>
                  <a:pt x="4565799" y="-28124"/>
                  <a:pt x="4753974" y="17188"/>
                  <a:pt x="4987882" y="0"/>
                </a:cubicBezTo>
                <a:cubicBezTo>
                  <a:pt x="5221790" y="-17188"/>
                  <a:pt x="5401938" y="-30218"/>
                  <a:pt x="5745535" y="0"/>
                </a:cubicBezTo>
                <a:cubicBezTo>
                  <a:pt x="6089132" y="30218"/>
                  <a:pt x="6057813" y="4959"/>
                  <a:pt x="6313775" y="0"/>
                </a:cubicBezTo>
                <a:lnTo>
                  <a:pt x="6313775" y="0"/>
                </a:lnTo>
                <a:cubicBezTo>
                  <a:pt x="6308890" y="183971"/>
                  <a:pt x="6329897" y="249191"/>
                  <a:pt x="6313775" y="491117"/>
                </a:cubicBezTo>
                <a:cubicBezTo>
                  <a:pt x="6297653" y="733043"/>
                  <a:pt x="6306065" y="744530"/>
                  <a:pt x="6313775" y="939322"/>
                </a:cubicBezTo>
                <a:cubicBezTo>
                  <a:pt x="6321485" y="1134115"/>
                  <a:pt x="6331298" y="1203628"/>
                  <a:pt x="6313775" y="1430439"/>
                </a:cubicBezTo>
                <a:lnTo>
                  <a:pt x="6313775" y="1430439"/>
                </a:lnTo>
                <a:cubicBezTo>
                  <a:pt x="6158086" y="1453783"/>
                  <a:pt x="5869805" y="1425138"/>
                  <a:pt x="5682398" y="1430439"/>
                </a:cubicBezTo>
                <a:cubicBezTo>
                  <a:pt x="5494991" y="1435740"/>
                  <a:pt x="5251018" y="1409234"/>
                  <a:pt x="5051020" y="1430439"/>
                </a:cubicBezTo>
                <a:cubicBezTo>
                  <a:pt x="4851022" y="1451644"/>
                  <a:pt x="4768592" y="1427687"/>
                  <a:pt x="4545918" y="1430439"/>
                </a:cubicBezTo>
                <a:cubicBezTo>
                  <a:pt x="4323244" y="1433191"/>
                  <a:pt x="4168143" y="1427733"/>
                  <a:pt x="3914541" y="1430439"/>
                </a:cubicBezTo>
                <a:cubicBezTo>
                  <a:pt x="3660939" y="1433145"/>
                  <a:pt x="3485990" y="1457688"/>
                  <a:pt x="3283163" y="1430439"/>
                </a:cubicBezTo>
                <a:cubicBezTo>
                  <a:pt x="3080336" y="1403190"/>
                  <a:pt x="2929216" y="1452031"/>
                  <a:pt x="2651786" y="1430439"/>
                </a:cubicBezTo>
                <a:cubicBezTo>
                  <a:pt x="2374356" y="1408847"/>
                  <a:pt x="2229408" y="1400517"/>
                  <a:pt x="2020408" y="1430439"/>
                </a:cubicBezTo>
                <a:cubicBezTo>
                  <a:pt x="1811408" y="1460361"/>
                  <a:pt x="1624397" y="1403071"/>
                  <a:pt x="1452168" y="1430439"/>
                </a:cubicBezTo>
                <a:cubicBezTo>
                  <a:pt x="1279939" y="1457807"/>
                  <a:pt x="1078563" y="1453838"/>
                  <a:pt x="757653" y="1430439"/>
                </a:cubicBezTo>
                <a:cubicBezTo>
                  <a:pt x="436744" y="1407040"/>
                  <a:pt x="343580" y="1465981"/>
                  <a:pt x="0" y="1430439"/>
                </a:cubicBezTo>
                <a:lnTo>
                  <a:pt x="0" y="1430439"/>
                </a:lnTo>
                <a:cubicBezTo>
                  <a:pt x="-8457" y="1264647"/>
                  <a:pt x="6366" y="1142956"/>
                  <a:pt x="0" y="925017"/>
                </a:cubicBezTo>
                <a:cubicBezTo>
                  <a:pt x="-6366" y="707078"/>
                  <a:pt x="12143" y="607086"/>
                  <a:pt x="0" y="433900"/>
                </a:cubicBezTo>
                <a:cubicBezTo>
                  <a:pt x="-12143" y="260714"/>
                  <a:pt x="-14267" y="139191"/>
                  <a:pt x="0" y="0"/>
                </a:cubicBezTo>
                <a:close/>
              </a:path>
              <a:path w="6313775" h="1430439" stroke="0" extrusionOk="0">
                <a:moveTo>
                  <a:pt x="0" y="0"/>
                </a:moveTo>
                <a:lnTo>
                  <a:pt x="0" y="0"/>
                </a:lnTo>
                <a:cubicBezTo>
                  <a:pt x="170406" y="-3825"/>
                  <a:pt x="329943" y="-18873"/>
                  <a:pt x="568240" y="0"/>
                </a:cubicBezTo>
                <a:cubicBezTo>
                  <a:pt x="806537" y="18873"/>
                  <a:pt x="792747" y="-2938"/>
                  <a:pt x="1010204" y="0"/>
                </a:cubicBezTo>
                <a:cubicBezTo>
                  <a:pt x="1227661" y="2938"/>
                  <a:pt x="1487106" y="30976"/>
                  <a:pt x="1767857" y="0"/>
                </a:cubicBezTo>
                <a:cubicBezTo>
                  <a:pt x="2048608" y="-30976"/>
                  <a:pt x="2181845" y="-21511"/>
                  <a:pt x="2336097" y="0"/>
                </a:cubicBezTo>
                <a:cubicBezTo>
                  <a:pt x="2490349" y="21511"/>
                  <a:pt x="2693994" y="-25955"/>
                  <a:pt x="2904337" y="0"/>
                </a:cubicBezTo>
                <a:cubicBezTo>
                  <a:pt x="3114680" y="25955"/>
                  <a:pt x="3316606" y="21882"/>
                  <a:pt x="3661990" y="0"/>
                </a:cubicBezTo>
                <a:cubicBezTo>
                  <a:pt x="4007374" y="-21882"/>
                  <a:pt x="4045013" y="-17638"/>
                  <a:pt x="4167092" y="0"/>
                </a:cubicBezTo>
                <a:cubicBezTo>
                  <a:pt x="4289171" y="17638"/>
                  <a:pt x="4756441" y="-36179"/>
                  <a:pt x="4924745" y="0"/>
                </a:cubicBezTo>
                <a:cubicBezTo>
                  <a:pt x="5093049" y="36179"/>
                  <a:pt x="5481956" y="14581"/>
                  <a:pt x="5682398" y="0"/>
                </a:cubicBezTo>
                <a:cubicBezTo>
                  <a:pt x="5882840" y="-14581"/>
                  <a:pt x="6149601" y="-16285"/>
                  <a:pt x="6313775" y="0"/>
                </a:cubicBezTo>
                <a:lnTo>
                  <a:pt x="6313775" y="0"/>
                </a:lnTo>
                <a:cubicBezTo>
                  <a:pt x="6306067" y="200599"/>
                  <a:pt x="6318250" y="357935"/>
                  <a:pt x="6313775" y="505422"/>
                </a:cubicBezTo>
                <a:cubicBezTo>
                  <a:pt x="6309300" y="652909"/>
                  <a:pt x="6321969" y="794909"/>
                  <a:pt x="6313775" y="996539"/>
                </a:cubicBezTo>
                <a:cubicBezTo>
                  <a:pt x="6305581" y="1198169"/>
                  <a:pt x="6313173" y="1229886"/>
                  <a:pt x="6313775" y="1430439"/>
                </a:cubicBezTo>
                <a:lnTo>
                  <a:pt x="6313775" y="1430439"/>
                </a:lnTo>
                <a:cubicBezTo>
                  <a:pt x="6051227" y="1439071"/>
                  <a:pt x="5896735" y="1408248"/>
                  <a:pt x="5682398" y="1430439"/>
                </a:cubicBezTo>
                <a:cubicBezTo>
                  <a:pt x="5468061" y="1452630"/>
                  <a:pt x="5418545" y="1420356"/>
                  <a:pt x="5177296" y="1430439"/>
                </a:cubicBezTo>
                <a:cubicBezTo>
                  <a:pt x="4936047" y="1440522"/>
                  <a:pt x="4807111" y="1441225"/>
                  <a:pt x="4545918" y="1430439"/>
                </a:cubicBezTo>
                <a:cubicBezTo>
                  <a:pt x="4284725" y="1419653"/>
                  <a:pt x="4025350" y="1431567"/>
                  <a:pt x="3788265" y="1430439"/>
                </a:cubicBezTo>
                <a:cubicBezTo>
                  <a:pt x="3551180" y="1429311"/>
                  <a:pt x="3371506" y="1460409"/>
                  <a:pt x="3156888" y="1430439"/>
                </a:cubicBezTo>
                <a:cubicBezTo>
                  <a:pt x="2942270" y="1400469"/>
                  <a:pt x="2891360" y="1425959"/>
                  <a:pt x="2714923" y="1430439"/>
                </a:cubicBezTo>
                <a:cubicBezTo>
                  <a:pt x="2538487" y="1434919"/>
                  <a:pt x="2427528" y="1439073"/>
                  <a:pt x="2209821" y="1430439"/>
                </a:cubicBezTo>
                <a:cubicBezTo>
                  <a:pt x="1992114" y="1421805"/>
                  <a:pt x="1679984" y="1402500"/>
                  <a:pt x="1452168" y="1430439"/>
                </a:cubicBezTo>
                <a:cubicBezTo>
                  <a:pt x="1224352" y="1458378"/>
                  <a:pt x="999334" y="1445879"/>
                  <a:pt x="820791" y="1430439"/>
                </a:cubicBezTo>
                <a:cubicBezTo>
                  <a:pt x="642248" y="1414999"/>
                  <a:pt x="407555" y="1414811"/>
                  <a:pt x="0" y="1430439"/>
                </a:cubicBezTo>
                <a:lnTo>
                  <a:pt x="0" y="1430439"/>
                </a:lnTo>
                <a:cubicBezTo>
                  <a:pt x="-18195" y="1209706"/>
                  <a:pt x="-9590" y="1100402"/>
                  <a:pt x="0" y="953626"/>
                </a:cubicBezTo>
                <a:cubicBezTo>
                  <a:pt x="9590" y="806850"/>
                  <a:pt x="8334" y="624273"/>
                  <a:pt x="0" y="519726"/>
                </a:cubicBezTo>
                <a:cubicBezTo>
                  <a:pt x="-8334" y="415179"/>
                  <a:pt x="-10441" y="189453"/>
                  <a:pt x="0" y="0"/>
                </a:cubicBezTo>
                <a:close/>
              </a:path>
            </a:pathLst>
          </a:custGeom>
          <a:solidFill>
            <a:srgbClr val="F8BE94"/>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648000" tIns="144000" rIns="144000" bIns="144000" rtlCol="0" anchor="ctr"/>
          <a:lstStyle/>
          <a:p>
            <a:r>
              <a:rPr lang="en-GB" dirty="0">
                <a:solidFill>
                  <a:schemeClr val="tx1"/>
                </a:solidFill>
              </a:rPr>
              <a:t>   Unlike many other civilisations, it wasn’t just males who fought in battles. Celtic women could decide to train as warriors. The Celtic queen Boudicca led an entire army against the Romans. </a:t>
            </a:r>
          </a:p>
        </p:txBody>
      </p:sp>
      <p:sp>
        <p:nvSpPr>
          <p:cNvPr id="25" name="Rounded Rectangle 24">
            <a:extLst>
              <a:ext uri="{FF2B5EF4-FFF2-40B4-BE49-F238E27FC236}">
                <a16:creationId xmlns:a16="http://schemas.microsoft.com/office/drawing/2014/main" id="{D7BA2DF7-2453-FF4A-9F51-D7040381F417}"/>
              </a:ext>
            </a:extLst>
          </p:cNvPr>
          <p:cNvSpPr/>
          <p:nvPr/>
        </p:nvSpPr>
        <p:spPr>
          <a:xfrm>
            <a:off x="3236257" y="4239589"/>
            <a:ext cx="4611270" cy="1934158"/>
          </a:xfrm>
          <a:custGeom>
            <a:avLst/>
            <a:gdLst>
              <a:gd name="connsiteX0" fmla="*/ 0 w 4611270"/>
              <a:gd name="connsiteY0" fmla="*/ 0 h 1934158"/>
              <a:gd name="connsiteX1" fmla="*/ 0 w 4611270"/>
              <a:gd name="connsiteY1" fmla="*/ 0 h 1934158"/>
              <a:gd name="connsiteX2" fmla="*/ 612640 w 4611270"/>
              <a:gd name="connsiteY2" fmla="*/ 0 h 1934158"/>
              <a:gd name="connsiteX3" fmla="*/ 1179168 w 4611270"/>
              <a:gd name="connsiteY3" fmla="*/ 0 h 1934158"/>
              <a:gd name="connsiteX4" fmla="*/ 1884033 w 4611270"/>
              <a:gd name="connsiteY4" fmla="*/ 0 h 1934158"/>
              <a:gd name="connsiteX5" fmla="*/ 2542786 w 4611270"/>
              <a:gd name="connsiteY5" fmla="*/ 0 h 1934158"/>
              <a:gd name="connsiteX6" fmla="*/ 3201539 w 4611270"/>
              <a:gd name="connsiteY6" fmla="*/ 0 h 1934158"/>
              <a:gd name="connsiteX7" fmla="*/ 3952517 w 4611270"/>
              <a:gd name="connsiteY7" fmla="*/ 0 h 1934158"/>
              <a:gd name="connsiteX8" fmla="*/ 4611270 w 4611270"/>
              <a:gd name="connsiteY8" fmla="*/ 0 h 1934158"/>
              <a:gd name="connsiteX9" fmla="*/ 4611270 w 4611270"/>
              <a:gd name="connsiteY9" fmla="*/ 0 h 1934158"/>
              <a:gd name="connsiteX10" fmla="*/ 4611270 w 4611270"/>
              <a:gd name="connsiteY10" fmla="*/ 586695 h 1934158"/>
              <a:gd name="connsiteX11" fmla="*/ 4611270 w 4611270"/>
              <a:gd name="connsiteY11" fmla="*/ 1250756 h 1934158"/>
              <a:gd name="connsiteX12" fmla="*/ 4611270 w 4611270"/>
              <a:gd name="connsiteY12" fmla="*/ 1934158 h 1934158"/>
              <a:gd name="connsiteX13" fmla="*/ 4611270 w 4611270"/>
              <a:gd name="connsiteY13" fmla="*/ 1934158 h 1934158"/>
              <a:gd name="connsiteX14" fmla="*/ 3906404 w 4611270"/>
              <a:gd name="connsiteY14" fmla="*/ 1934158 h 1934158"/>
              <a:gd name="connsiteX15" fmla="*/ 3201539 w 4611270"/>
              <a:gd name="connsiteY15" fmla="*/ 1934158 h 1934158"/>
              <a:gd name="connsiteX16" fmla="*/ 2450561 w 4611270"/>
              <a:gd name="connsiteY16" fmla="*/ 1934158 h 1934158"/>
              <a:gd name="connsiteX17" fmla="*/ 1837920 w 4611270"/>
              <a:gd name="connsiteY17" fmla="*/ 1934158 h 1934158"/>
              <a:gd name="connsiteX18" fmla="*/ 1086942 w 4611270"/>
              <a:gd name="connsiteY18" fmla="*/ 1934158 h 1934158"/>
              <a:gd name="connsiteX19" fmla="*/ 0 w 4611270"/>
              <a:gd name="connsiteY19" fmla="*/ 1934158 h 1934158"/>
              <a:gd name="connsiteX20" fmla="*/ 0 w 4611270"/>
              <a:gd name="connsiteY20" fmla="*/ 1934158 h 1934158"/>
              <a:gd name="connsiteX21" fmla="*/ 0 w 4611270"/>
              <a:gd name="connsiteY21" fmla="*/ 1347463 h 1934158"/>
              <a:gd name="connsiteX22" fmla="*/ 0 w 4611270"/>
              <a:gd name="connsiteY22" fmla="*/ 683402 h 1934158"/>
              <a:gd name="connsiteX23" fmla="*/ 0 w 4611270"/>
              <a:gd name="connsiteY23" fmla="*/ 0 h 193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611270" h="1934158" fill="none" extrusionOk="0">
                <a:moveTo>
                  <a:pt x="0" y="0"/>
                </a:moveTo>
                <a:lnTo>
                  <a:pt x="0" y="0"/>
                </a:lnTo>
                <a:cubicBezTo>
                  <a:pt x="197693" y="-11840"/>
                  <a:pt x="431372" y="8829"/>
                  <a:pt x="612640" y="0"/>
                </a:cubicBezTo>
                <a:cubicBezTo>
                  <a:pt x="793908" y="-8829"/>
                  <a:pt x="1009813" y="-21873"/>
                  <a:pt x="1179168" y="0"/>
                </a:cubicBezTo>
                <a:cubicBezTo>
                  <a:pt x="1348523" y="21873"/>
                  <a:pt x="1718734" y="14318"/>
                  <a:pt x="1884033" y="0"/>
                </a:cubicBezTo>
                <a:cubicBezTo>
                  <a:pt x="2049332" y="-14318"/>
                  <a:pt x="2270226" y="12063"/>
                  <a:pt x="2542786" y="0"/>
                </a:cubicBezTo>
                <a:cubicBezTo>
                  <a:pt x="2815346" y="-12063"/>
                  <a:pt x="2957165" y="13646"/>
                  <a:pt x="3201539" y="0"/>
                </a:cubicBezTo>
                <a:cubicBezTo>
                  <a:pt x="3445913" y="-13646"/>
                  <a:pt x="3690737" y="3882"/>
                  <a:pt x="3952517" y="0"/>
                </a:cubicBezTo>
                <a:cubicBezTo>
                  <a:pt x="4214297" y="-3882"/>
                  <a:pt x="4315967" y="-13961"/>
                  <a:pt x="4611270" y="0"/>
                </a:cubicBezTo>
                <a:lnTo>
                  <a:pt x="4611270" y="0"/>
                </a:lnTo>
                <a:cubicBezTo>
                  <a:pt x="4617079" y="270793"/>
                  <a:pt x="4582074" y="333086"/>
                  <a:pt x="4611270" y="586695"/>
                </a:cubicBezTo>
                <a:cubicBezTo>
                  <a:pt x="4640466" y="840305"/>
                  <a:pt x="4621042" y="1097381"/>
                  <a:pt x="4611270" y="1250756"/>
                </a:cubicBezTo>
                <a:cubicBezTo>
                  <a:pt x="4601498" y="1404131"/>
                  <a:pt x="4602275" y="1738702"/>
                  <a:pt x="4611270" y="1934158"/>
                </a:cubicBezTo>
                <a:lnTo>
                  <a:pt x="4611270" y="1934158"/>
                </a:lnTo>
                <a:cubicBezTo>
                  <a:pt x="4323542" y="1962115"/>
                  <a:pt x="4097446" y="1905347"/>
                  <a:pt x="3906404" y="1934158"/>
                </a:cubicBezTo>
                <a:cubicBezTo>
                  <a:pt x="3715362" y="1962969"/>
                  <a:pt x="3444283" y="1942460"/>
                  <a:pt x="3201539" y="1934158"/>
                </a:cubicBezTo>
                <a:cubicBezTo>
                  <a:pt x="2958795" y="1925856"/>
                  <a:pt x="2731937" y="1967403"/>
                  <a:pt x="2450561" y="1934158"/>
                </a:cubicBezTo>
                <a:cubicBezTo>
                  <a:pt x="2169185" y="1900913"/>
                  <a:pt x="2104583" y="1932144"/>
                  <a:pt x="1837920" y="1934158"/>
                </a:cubicBezTo>
                <a:cubicBezTo>
                  <a:pt x="1571257" y="1936172"/>
                  <a:pt x="1439905" y="1960874"/>
                  <a:pt x="1086942" y="1934158"/>
                </a:cubicBezTo>
                <a:cubicBezTo>
                  <a:pt x="733979" y="1907442"/>
                  <a:pt x="269939" y="1964840"/>
                  <a:pt x="0" y="1934158"/>
                </a:cubicBezTo>
                <a:lnTo>
                  <a:pt x="0" y="1934158"/>
                </a:lnTo>
                <a:cubicBezTo>
                  <a:pt x="22532" y="1768815"/>
                  <a:pt x="-7158" y="1625098"/>
                  <a:pt x="0" y="1347463"/>
                </a:cubicBezTo>
                <a:cubicBezTo>
                  <a:pt x="7158" y="1069829"/>
                  <a:pt x="-5294" y="1007016"/>
                  <a:pt x="0" y="683402"/>
                </a:cubicBezTo>
                <a:cubicBezTo>
                  <a:pt x="5294" y="359788"/>
                  <a:pt x="24265" y="177484"/>
                  <a:pt x="0" y="0"/>
                </a:cubicBezTo>
                <a:close/>
              </a:path>
              <a:path w="4611270" h="1934158" stroke="0" extrusionOk="0">
                <a:moveTo>
                  <a:pt x="0" y="0"/>
                </a:moveTo>
                <a:lnTo>
                  <a:pt x="0" y="0"/>
                </a:lnTo>
                <a:cubicBezTo>
                  <a:pt x="284289" y="-13141"/>
                  <a:pt x="354967" y="20955"/>
                  <a:pt x="612640" y="0"/>
                </a:cubicBezTo>
                <a:cubicBezTo>
                  <a:pt x="870313" y="-20955"/>
                  <a:pt x="1007515" y="-10373"/>
                  <a:pt x="1133055" y="0"/>
                </a:cubicBezTo>
                <a:cubicBezTo>
                  <a:pt x="1258595" y="10373"/>
                  <a:pt x="1573790" y="-23373"/>
                  <a:pt x="1884033" y="0"/>
                </a:cubicBezTo>
                <a:cubicBezTo>
                  <a:pt x="2194276" y="23373"/>
                  <a:pt x="2266231" y="-755"/>
                  <a:pt x="2496673" y="0"/>
                </a:cubicBezTo>
                <a:cubicBezTo>
                  <a:pt x="2727115" y="755"/>
                  <a:pt x="2842812" y="28249"/>
                  <a:pt x="3109313" y="0"/>
                </a:cubicBezTo>
                <a:cubicBezTo>
                  <a:pt x="3375814" y="-28249"/>
                  <a:pt x="3619274" y="-23794"/>
                  <a:pt x="3860292" y="0"/>
                </a:cubicBezTo>
                <a:cubicBezTo>
                  <a:pt x="4101310" y="23794"/>
                  <a:pt x="4251444" y="11224"/>
                  <a:pt x="4611270" y="0"/>
                </a:cubicBezTo>
                <a:lnTo>
                  <a:pt x="4611270" y="0"/>
                </a:lnTo>
                <a:cubicBezTo>
                  <a:pt x="4612618" y="293651"/>
                  <a:pt x="4580405" y="401643"/>
                  <a:pt x="4611270" y="683402"/>
                </a:cubicBezTo>
                <a:cubicBezTo>
                  <a:pt x="4642135" y="965161"/>
                  <a:pt x="4602908" y="1024966"/>
                  <a:pt x="4611270" y="1289439"/>
                </a:cubicBezTo>
                <a:cubicBezTo>
                  <a:pt x="4619632" y="1553912"/>
                  <a:pt x="4642783" y="1787753"/>
                  <a:pt x="4611270" y="1934158"/>
                </a:cubicBezTo>
                <a:lnTo>
                  <a:pt x="4611270" y="1934158"/>
                </a:lnTo>
                <a:cubicBezTo>
                  <a:pt x="4429255" y="1947742"/>
                  <a:pt x="4232858" y="1903703"/>
                  <a:pt x="3952517" y="1934158"/>
                </a:cubicBezTo>
                <a:cubicBezTo>
                  <a:pt x="3672176" y="1964613"/>
                  <a:pt x="3554443" y="1963996"/>
                  <a:pt x="3339877" y="1934158"/>
                </a:cubicBezTo>
                <a:cubicBezTo>
                  <a:pt x="3125311" y="1904320"/>
                  <a:pt x="2892737" y="1910650"/>
                  <a:pt x="2588899" y="1934158"/>
                </a:cubicBezTo>
                <a:cubicBezTo>
                  <a:pt x="2285061" y="1957666"/>
                  <a:pt x="2187644" y="1943374"/>
                  <a:pt x="1837920" y="1934158"/>
                </a:cubicBezTo>
                <a:cubicBezTo>
                  <a:pt x="1488196" y="1924942"/>
                  <a:pt x="1539820" y="1937017"/>
                  <a:pt x="1271393" y="1934158"/>
                </a:cubicBezTo>
                <a:cubicBezTo>
                  <a:pt x="1002966" y="1931299"/>
                  <a:pt x="853351" y="1921156"/>
                  <a:pt x="612640" y="1934158"/>
                </a:cubicBezTo>
                <a:cubicBezTo>
                  <a:pt x="371929" y="1947160"/>
                  <a:pt x="284884" y="1936038"/>
                  <a:pt x="0" y="1934158"/>
                </a:cubicBezTo>
                <a:lnTo>
                  <a:pt x="0" y="1934158"/>
                </a:lnTo>
                <a:cubicBezTo>
                  <a:pt x="-19349" y="1628269"/>
                  <a:pt x="-15423" y="1600909"/>
                  <a:pt x="0" y="1289439"/>
                </a:cubicBezTo>
                <a:cubicBezTo>
                  <a:pt x="15423" y="977969"/>
                  <a:pt x="9121" y="918683"/>
                  <a:pt x="0" y="683402"/>
                </a:cubicBezTo>
                <a:cubicBezTo>
                  <a:pt x="-9121" y="448121"/>
                  <a:pt x="-12177" y="337269"/>
                  <a:pt x="0" y="0"/>
                </a:cubicBezTo>
                <a:close/>
              </a:path>
            </a:pathLst>
          </a:custGeom>
          <a:solidFill>
            <a:srgbClr val="F8BE94"/>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80000" tIns="144000" rIns="360000" bIns="144000" rtlCol="0" anchor="ctr"/>
          <a:lstStyle/>
          <a:p>
            <a:r>
              <a:rPr lang="en-GB" dirty="0">
                <a:solidFill>
                  <a:schemeClr val="tx1"/>
                </a:solidFill>
              </a:rPr>
              <a:t>Some Celtic stories also feature two warrior sisters called </a:t>
            </a:r>
            <a:r>
              <a:rPr lang="en-GB" dirty="0" err="1">
                <a:solidFill>
                  <a:schemeClr val="tx1"/>
                </a:solidFill>
              </a:rPr>
              <a:t>Scáthach</a:t>
            </a:r>
            <a:r>
              <a:rPr lang="en-GB" dirty="0">
                <a:solidFill>
                  <a:schemeClr val="tx1"/>
                </a:solidFill>
              </a:rPr>
              <a:t> and </a:t>
            </a:r>
            <a:r>
              <a:rPr lang="en-GB" dirty="0" err="1">
                <a:solidFill>
                  <a:schemeClr val="tx1"/>
                </a:solidFill>
              </a:rPr>
              <a:t>Aífe</a:t>
            </a:r>
            <a:r>
              <a:rPr lang="en-GB" dirty="0">
                <a:solidFill>
                  <a:schemeClr val="tx1"/>
                </a:solidFill>
              </a:rPr>
              <a:t>. According to legend, they each had their own training schools where they taught some of the fiercest heroes of Celtic mythology.</a:t>
            </a:r>
          </a:p>
        </p:txBody>
      </p:sp>
      <p:pic>
        <p:nvPicPr>
          <p:cNvPr id="8" name="Picture 7" descr="A picture containing person&#10;&#10;Description automatically generated">
            <a:extLst>
              <a:ext uri="{FF2B5EF4-FFF2-40B4-BE49-F238E27FC236}">
                <a16:creationId xmlns:a16="http://schemas.microsoft.com/office/drawing/2014/main" id="{C23C3348-12E7-F74E-ACCE-D6BF2C3FFD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191730" y="2756079"/>
            <a:ext cx="2843550" cy="4424969"/>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4B13625B-A735-F94E-A6F3-36CDAAC576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4572" y="1130691"/>
            <a:ext cx="2923805" cy="3365883"/>
          </a:xfrm>
          <a:prstGeom prst="rect">
            <a:avLst/>
          </a:prstGeom>
        </p:spPr>
      </p:pic>
    </p:spTree>
    <p:extLst>
      <p:ext uri="{BB962C8B-B14F-4D97-AF65-F5344CB8AC3E}">
        <p14:creationId xmlns:p14="http://schemas.microsoft.com/office/powerpoint/2010/main" val="225187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0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grpId="0" nodeType="withEffect">
                                  <p:stCondLst>
                                    <p:cond delay="80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ED9442AB-8E15-E745-BDE8-BB1862858837}"/>
              </a:ext>
            </a:extLst>
          </p:cNvPr>
          <p:cNvSpPr/>
          <p:nvPr/>
        </p:nvSpPr>
        <p:spPr>
          <a:xfrm>
            <a:off x="2128165" y="1365161"/>
            <a:ext cx="7928657" cy="4879233"/>
          </a:xfrm>
          <a:prstGeom prst="roundRect">
            <a:avLst>
              <a:gd name="adj" fmla="val 3505"/>
            </a:avLst>
          </a:prstGeom>
          <a:solidFill>
            <a:srgbClr val="90C8E5">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p:cNvSpPr>
            <a:spLocks noGrp="1"/>
          </p:cNvSpPr>
          <p:nvPr>
            <p:ph type="title"/>
          </p:nvPr>
        </p:nvSpPr>
        <p:spPr>
          <a:xfrm>
            <a:off x="1981199" y="464029"/>
            <a:ext cx="8220075" cy="994306"/>
          </a:xfrm>
        </p:spPr>
        <p:txBody>
          <a:bodyPr/>
          <a:lstStyle/>
          <a:p>
            <a:pPr algn="ctr">
              <a:spcBef>
                <a:spcPts val="0"/>
              </a:spcBef>
            </a:pPr>
            <a:r>
              <a:rPr lang="en-GB" sz="3300" b="1" dirty="0">
                <a:solidFill>
                  <a:srgbClr val="000000"/>
                </a:solidFill>
                <a:latin typeface="+mn-lt"/>
              </a:rPr>
              <a:t>Appearance</a:t>
            </a:r>
            <a:endParaRPr lang="en-GB" sz="3300" dirty="0">
              <a:latin typeface="+mn-lt"/>
            </a:endParaRPr>
          </a:p>
        </p:txBody>
      </p:sp>
      <p:sp>
        <p:nvSpPr>
          <p:cNvPr id="20" name="Rounded Rectangle 19">
            <a:extLst>
              <a:ext uri="{FF2B5EF4-FFF2-40B4-BE49-F238E27FC236}">
                <a16:creationId xmlns:a16="http://schemas.microsoft.com/office/drawing/2014/main" id="{EF78667A-8CF3-7346-8132-5F876655B2CA}"/>
              </a:ext>
            </a:extLst>
          </p:cNvPr>
          <p:cNvSpPr/>
          <p:nvPr/>
        </p:nvSpPr>
        <p:spPr>
          <a:xfrm>
            <a:off x="4988953" y="1712590"/>
            <a:ext cx="4804365" cy="1571523"/>
          </a:xfrm>
          <a:custGeom>
            <a:avLst/>
            <a:gdLst>
              <a:gd name="connsiteX0" fmla="*/ 0 w 4804365"/>
              <a:gd name="connsiteY0" fmla="*/ 0 h 1571523"/>
              <a:gd name="connsiteX1" fmla="*/ 0 w 4804365"/>
              <a:gd name="connsiteY1" fmla="*/ 0 h 1571523"/>
              <a:gd name="connsiteX2" fmla="*/ 638294 w 4804365"/>
              <a:gd name="connsiteY2" fmla="*/ 0 h 1571523"/>
              <a:gd name="connsiteX3" fmla="*/ 1228545 w 4804365"/>
              <a:gd name="connsiteY3" fmla="*/ 0 h 1571523"/>
              <a:gd name="connsiteX4" fmla="*/ 1962926 w 4804365"/>
              <a:gd name="connsiteY4" fmla="*/ 0 h 1571523"/>
              <a:gd name="connsiteX5" fmla="*/ 2649264 w 4804365"/>
              <a:gd name="connsiteY5" fmla="*/ 0 h 1571523"/>
              <a:gd name="connsiteX6" fmla="*/ 3335602 w 4804365"/>
              <a:gd name="connsiteY6" fmla="*/ 0 h 1571523"/>
              <a:gd name="connsiteX7" fmla="*/ 4118027 w 4804365"/>
              <a:gd name="connsiteY7" fmla="*/ 0 h 1571523"/>
              <a:gd name="connsiteX8" fmla="*/ 4804365 w 4804365"/>
              <a:gd name="connsiteY8" fmla="*/ 0 h 1571523"/>
              <a:gd name="connsiteX9" fmla="*/ 4804365 w 4804365"/>
              <a:gd name="connsiteY9" fmla="*/ 0 h 1571523"/>
              <a:gd name="connsiteX10" fmla="*/ 4804365 w 4804365"/>
              <a:gd name="connsiteY10" fmla="*/ 476695 h 1571523"/>
              <a:gd name="connsiteX11" fmla="*/ 4804365 w 4804365"/>
              <a:gd name="connsiteY11" fmla="*/ 1016252 h 1571523"/>
              <a:gd name="connsiteX12" fmla="*/ 4804365 w 4804365"/>
              <a:gd name="connsiteY12" fmla="*/ 1571523 h 1571523"/>
              <a:gd name="connsiteX13" fmla="*/ 4804365 w 4804365"/>
              <a:gd name="connsiteY13" fmla="*/ 1571523 h 1571523"/>
              <a:gd name="connsiteX14" fmla="*/ 4069983 w 4804365"/>
              <a:gd name="connsiteY14" fmla="*/ 1571523 h 1571523"/>
              <a:gd name="connsiteX15" fmla="*/ 3335602 w 4804365"/>
              <a:gd name="connsiteY15" fmla="*/ 1571523 h 1571523"/>
              <a:gd name="connsiteX16" fmla="*/ 2553177 w 4804365"/>
              <a:gd name="connsiteY16" fmla="*/ 1571523 h 1571523"/>
              <a:gd name="connsiteX17" fmla="*/ 1914883 w 4804365"/>
              <a:gd name="connsiteY17" fmla="*/ 1571523 h 1571523"/>
              <a:gd name="connsiteX18" fmla="*/ 1132457 w 4804365"/>
              <a:gd name="connsiteY18" fmla="*/ 1571523 h 1571523"/>
              <a:gd name="connsiteX19" fmla="*/ 0 w 4804365"/>
              <a:gd name="connsiteY19" fmla="*/ 1571523 h 1571523"/>
              <a:gd name="connsiteX20" fmla="*/ 0 w 4804365"/>
              <a:gd name="connsiteY20" fmla="*/ 1571523 h 1571523"/>
              <a:gd name="connsiteX21" fmla="*/ 0 w 4804365"/>
              <a:gd name="connsiteY21" fmla="*/ 1094828 h 1571523"/>
              <a:gd name="connsiteX22" fmla="*/ 0 w 4804365"/>
              <a:gd name="connsiteY22" fmla="*/ 555271 h 1571523"/>
              <a:gd name="connsiteX23" fmla="*/ 0 w 4804365"/>
              <a:gd name="connsiteY23" fmla="*/ 0 h 157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04365" h="1571523" fill="none" extrusionOk="0">
                <a:moveTo>
                  <a:pt x="0" y="0"/>
                </a:moveTo>
                <a:lnTo>
                  <a:pt x="0" y="0"/>
                </a:lnTo>
                <a:cubicBezTo>
                  <a:pt x="178815" y="16471"/>
                  <a:pt x="323296" y="23517"/>
                  <a:pt x="638294" y="0"/>
                </a:cubicBezTo>
                <a:cubicBezTo>
                  <a:pt x="953292" y="-23517"/>
                  <a:pt x="972204" y="-9098"/>
                  <a:pt x="1228545" y="0"/>
                </a:cubicBezTo>
                <a:cubicBezTo>
                  <a:pt x="1484886" y="9098"/>
                  <a:pt x="1649513" y="-24575"/>
                  <a:pt x="1962926" y="0"/>
                </a:cubicBezTo>
                <a:cubicBezTo>
                  <a:pt x="2276339" y="24575"/>
                  <a:pt x="2314300" y="-24604"/>
                  <a:pt x="2649264" y="0"/>
                </a:cubicBezTo>
                <a:cubicBezTo>
                  <a:pt x="2984228" y="24604"/>
                  <a:pt x="3174993" y="-31412"/>
                  <a:pt x="3335602" y="0"/>
                </a:cubicBezTo>
                <a:cubicBezTo>
                  <a:pt x="3496211" y="31412"/>
                  <a:pt x="3809711" y="32348"/>
                  <a:pt x="4118027" y="0"/>
                </a:cubicBezTo>
                <a:cubicBezTo>
                  <a:pt x="4426344" y="-32348"/>
                  <a:pt x="4548279" y="-1071"/>
                  <a:pt x="4804365" y="0"/>
                </a:cubicBezTo>
                <a:lnTo>
                  <a:pt x="4804365" y="0"/>
                </a:lnTo>
                <a:cubicBezTo>
                  <a:pt x="4784600" y="210204"/>
                  <a:pt x="4790729" y="339030"/>
                  <a:pt x="4804365" y="476695"/>
                </a:cubicBezTo>
                <a:cubicBezTo>
                  <a:pt x="4818001" y="614361"/>
                  <a:pt x="4820854" y="845434"/>
                  <a:pt x="4804365" y="1016252"/>
                </a:cubicBezTo>
                <a:cubicBezTo>
                  <a:pt x="4787876" y="1187070"/>
                  <a:pt x="4779984" y="1417687"/>
                  <a:pt x="4804365" y="1571523"/>
                </a:cubicBezTo>
                <a:lnTo>
                  <a:pt x="4804365" y="1571523"/>
                </a:lnTo>
                <a:cubicBezTo>
                  <a:pt x="4444780" y="1564059"/>
                  <a:pt x="4240149" y="1603265"/>
                  <a:pt x="4069983" y="1571523"/>
                </a:cubicBezTo>
                <a:cubicBezTo>
                  <a:pt x="3899817" y="1539781"/>
                  <a:pt x="3688575" y="1550698"/>
                  <a:pt x="3335602" y="1571523"/>
                </a:cubicBezTo>
                <a:cubicBezTo>
                  <a:pt x="2982629" y="1592348"/>
                  <a:pt x="2864545" y="1542548"/>
                  <a:pt x="2553177" y="1571523"/>
                </a:cubicBezTo>
                <a:cubicBezTo>
                  <a:pt x="2241810" y="1600498"/>
                  <a:pt x="2147494" y="1592282"/>
                  <a:pt x="1914883" y="1571523"/>
                </a:cubicBezTo>
                <a:cubicBezTo>
                  <a:pt x="1682272" y="1550764"/>
                  <a:pt x="1519558" y="1609524"/>
                  <a:pt x="1132457" y="1571523"/>
                </a:cubicBezTo>
                <a:cubicBezTo>
                  <a:pt x="745356" y="1533522"/>
                  <a:pt x="396983" y="1596765"/>
                  <a:pt x="0" y="1571523"/>
                </a:cubicBezTo>
                <a:lnTo>
                  <a:pt x="0" y="1571523"/>
                </a:lnTo>
                <a:cubicBezTo>
                  <a:pt x="-18477" y="1386479"/>
                  <a:pt x="7386" y="1309440"/>
                  <a:pt x="0" y="1094828"/>
                </a:cubicBezTo>
                <a:cubicBezTo>
                  <a:pt x="-7386" y="880216"/>
                  <a:pt x="17314" y="824522"/>
                  <a:pt x="0" y="555271"/>
                </a:cubicBezTo>
                <a:cubicBezTo>
                  <a:pt x="-17314" y="286020"/>
                  <a:pt x="-1732" y="129646"/>
                  <a:pt x="0" y="0"/>
                </a:cubicBezTo>
                <a:close/>
              </a:path>
              <a:path w="4804365" h="1571523" stroke="0" extrusionOk="0">
                <a:moveTo>
                  <a:pt x="0" y="0"/>
                </a:moveTo>
                <a:lnTo>
                  <a:pt x="0" y="0"/>
                </a:lnTo>
                <a:cubicBezTo>
                  <a:pt x="132677" y="-26096"/>
                  <a:pt x="389930" y="-14569"/>
                  <a:pt x="638294" y="0"/>
                </a:cubicBezTo>
                <a:cubicBezTo>
                  <a:pt x="886658" y="14569"/>
                  <a:pt x="1051122" y="25301"/>
                  <a:pt x="1180501" y="0"/>
                </a:cubicBezTo>
                <a:cubicBezTo>
                  <a:pt x="1309880" y="-25301"/>
                  <a:pt x="1622565" y="-20775"/>
                  <a:pt x="1962926" y="0"/>
                </a:cubicBezTo>
                <a:cubicBezTo>
                  <a:pt x="2303287" y="20775"/>
                  <a:pt x="2370542" y="-1612"/>
                  <a:pt x="2601220" y="0"/>
                </a:cubicBezTo>
                <a:cubicBezTo>
                  <a:pt x="2831898" y="1612"/>
                  <a:pt x="3084384" y="-15762"/>
                  <a:pt x="3239515" y="0"/>
                </a:cubicBezTo>
                <a:cubicBezTo>
                  <a:pt x="3394646" y="15762"/>
                  <a:pt x="3860052" y="-5310"/>
                  <a:pt x="4021940" y="0"/>
                </a:cubicBezTo>
                <a:cubicBezTo>
                  <a:pt x="4183829" y="5310"/>
                  <a:pt x="4543569" y="-37022"/>
                  <a:pt x="4804365" y="0"/>
                </a:cubicBezTo>
                <a:lnTo>
                  <a:pt x="4804365" y="0"/>
                </a:lnTo>
                <a:cubicBezTo>
                  <a:pt x="4812582" y="255371"/>
                  <a:pt x="4779110" y="387987"/>
                  <a:pt x="4804365" y="555271"/>
                </a:cubicBezTo>
                <a:cubicBezTo>
                  <a:pt x="4829620" y="722555"/>
                  <a:pt x="4828122" y="858958"/>
                  <a:pt x="4804365" y="1047682"/>
                </a:cubicBezTo>
                <a:cubicBezTo>
                  <a:pt x="4780608" y="1236406"/>
                  <a:pt x="4802793" y="1338644"/>
                  <a:pt x="4804365" y="1571523"/>
                </a:cubicBezTo>
                <a:lnTo>
                  <a:pt x="4804365" y="1571523"/>
                </a:lnTo>
                <a:cubicBezTo>
                  <a:pt x="4572650" y="1593692"/>
                  <a:pt x="4335111" y="1598971"/>
                  <a:pt x="4118027" y="1571523"/>
                </a:cubicBezTo>
                <a:cubicBezTo>
                  <a:pt x="3900943" y="1544075"/>
                  <a:pt x="3756634" y="1549364"/>
                  <a:pt x="3479733" y="1571523"/>
                </a:cubicBezTo>
                <a:cubicBezTo>
                  <a:pt x="3202832" y="1593682"/>
                  <a:pt x="2871567" y="1555090"/>
                  <a:pt x="2697308" y="1571523"/>
                </a:cubicBezTo>
                <a:cubicBezTo>
                  <a:pt x="2523049" y="1587956"/>
                  <a:pt x="2271285" y="1603448"/>
                  <a:pt x="1914883" y="1571523"/>
                </a:cubicBezTo>
                <a:cubicBezTo>
                  <a:pt x="1558481" y="1539598"/>
                  <a:pt x="1473521" y="1554467"/>
                  <a:pt x="1324632" y="1571523"/>
                </a:cubicBezTo>
                <a:cubicBezTo>
                  <a:pt x="1175743" y="1588579"/>
                  <a:pt x="783186" y="1587821"/>
                  <a:pt x="638294" y="1571523"/>
                </a:cubicBezTo>
                <a:cubicBezTo>
                  <a:pt x="493402" y="1555225"/>
                  <a:pt x="210747" y="1558308"/>
                  <a:pt x="0" y="1571523"/>
                </a:cubicBezTo>
                <a:lnTo>
                  <a:pt x="0" y="1571523"/>
                </a:lnTo>
                <a:cubicBezTo>
                  <a:pt x="4734" y="1363451"/>
                  <a:pt x="-20214" y="1242185"/>
                  <a:pt x="0" y="1047682"/>
                </a:cubicBezTo>
                <a:cubicBezTo>
                  <a:pt x="20214" y="853179"/>
                  <a:pt x="23458" y="759762"/>
                  <a:pt x="0" y="555271"/>
                </a:cubicBezTo>
                <a:cubicBezTo>
                  <a:pt x="-23458" y="350780"/>
                  <a:pt x="-16753" y="188180"/>
                  <a:pt x="0" y="0"/>
                </a:cubicBezTo>
                <a:close/>
              </a:path>
            </a:pathLst>
          </a:custGeom>
          <a:solidFill>
            <a:srgbClr val="005721"/>
          </a:solidFill>
          <a:ln w="47625">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Many Celtic warriors wore checked tunics, cloaks and trousers (called </a:t>
            </a:r>
            <a:r>
              <a:rPr lang="en-GB" dirty="0" err="1"/>
              <a:t>bracae</a:t>
            </a:r>
            <a:r>
              <a:rPr lang="en-GB" dirty="0"/>
              <a:t>). It was also common for male warriors to have a moustache and spike their hair.</a:t>
            </a:r>
            <a:endParaRPr lang="en-GB" dirty="0">
              <a:solidFill>
                <a:schemeClr val="bg1"/>
              </a:solidFill>
            </a:endParaRPr>
          </a:p>
        </p:txBody>
      </p:sp>
      <p:sp>
        <p:nvSpPr>
          <p:cNvPr id="24" name="Rounded Rectangle 23">
            <a:extLst>
              <a:ext uri="{FF2B5EF4-FFF2-40B4-BE49-F238E27FC236}">
                <a16:creationId xmlns:a16="http://schemas.microsoft.com/office/drawing/2014/main" id="{C1B87B89-AB56-244F-991A-DA773DD126AF}"/>
              </a:ext>
            </a:extLst>
          </p:cNvPr>
          <p:cNvSpPr/>
          <p:nvPr/>
        </p:nvSpPr>
        <p:spPr>
          <a:xfrm>
            <a:off x="4198116" y="3904464"/>
            <a:ext cx="5335568" cy="1987050"/>
          </a:xfrm>
          <a:custGeom>
            <a:avLst/>
            <a:gdLst>
              <a:gd name="connsiteX0" fmla="*/ 0 w 5335568"/>
              <a:gd name="connsiteY0" fmla="*/ 0 h 1987050"/>
              <a:gd name="connsiteX1" fmla="*/ 0 w 5335568"/>
              <a:gd name="connsiteY1" fmla="*/ 0 h 1987050"/>
              <a:gd name="connsiteX2" fmla="*/ 773657 w 5335568"/>
              <a:gd name="connsiteY2" fmla="*/ 0 h 1987050"/>
              <a:gd name="connsiteX3" fmla="*/ 1493959 w 5335568"/>
              <a:gd name="connsiteY3" fmla="*/ 0 h 1987050"/>
              <a:gd name="connsiteX4" fmla="*/ 2160905 w 5335568"/>
              <a:gd name="connsiteY4" fmla="*/ 0 h 1987050"/>
              <a:gd name="connsiteX5" fmla="*/ 2827851 w 5335568"/>
              <a:gd name="connsiteY5" fmla="*/ 0 h 1987050"/>
              <a:gd name="connsiteX6" fmla="*/ 3601508 w 5335568"/>
              <a:gd name="connsiteY6" fmla="*/ 0 h 1987050"/>
              <a:gd name="connsiteX7" fmla="*/ 4321810 w 5335568"/>
              <a:gd name="connsiteY7" fmla="*/ 0 h 1987050"/>
              <a:gd name="connsiteX8" fmla="*/ 5335568 w 5335568"/>
              <a:gd name="connsiteY8" fmla="*/ 0 h 1987050"/>
              <a:gd name="connsiteX9" fmla="*/ 5335568 w 5335568"/>
              <a:gd name="connsiteY9" fmla="*/ 0 h 1987050"/>
              <a:gd name="connsiteX10" fmla="*/ 5335568 w 5335568"/>
              <a:gd name="connsiteY10" fmla="*/ 642480 h 1987050"/>
              <a:gd name="connsiteX11" fmla="*/ 5335568 w 5335568"/>
              <a:gd name="connsiteY11" fmla="*/ 1245218 h 1987050"/>
              <a:gd name="connsiteX12" fmla="*/ 5335568 w 5335568"/>
              <a:gd name="connsiteY12" fmla="*/ 1987050 h 1987050"/>
              <a:gd name="connsiteX13" fmla="*/ 5335568 w 5335568"/>
              <a:gd name="connsiteY13" fmla="*/ 1987050 h 1987050"/>
              <a:gd name="connsiteX14" fmla="*/ 4775333 w 5335568"/>
              <a:gd name="connsiteY14" fmla="*/ 1987050 h 1987050"/>
              <a:gd name="connsiteX15" fmla="*/ 4001676 w 5335568"/>
              <a:gd name="connsiteY15" fmla="*/ 1987050 h 1987050"/>
              <a:gd name="connsiteX16" fmla="*/ 3388086 w 5335568"/>
              <a:gd name="connsiteY16" fmla="*/ 1987050 h 1987050"/>
              <a:gd name="connsiteX17" fmla="*/ 2614428 w 5335568"/>
              <a:gd name="connsiteY17" fmla="*/ 1987050 h 1987050"/>
              <a:gd name="connsiteX18" fmla="*/ 2054194 w 5335568"/>
              <a:gd name="connsiteY18" fmla="*/ 1987050 h 1987050"/>
              <a:gd name="connsiteX19" fmla="*/ 1547315 w 5335568"/>
              <a:gd name="connsiteY19" fmla="*/ 1987050 h 1987050"/>
              <a:gd name="connsiteX20" fmla="*/ 1040436 w 5335568"/>
              <a:gd name="connsiteY20" fmla="*/ 1987050 h 1987050"/>
              <a:gd name="connsiteX21" fmla="*/ 0 w 5335568"/>
              <a:gd name="connsiteY21" fmla="*/ 1987050 h 1987050"/>
              <a:gd name="connsiteX22" fmla="*/ 0 w 5335568"/>
              <a:gd name="connsiteY22" fmla="*/ 1987050 h 1987050"/>
              <a:gd name="connsiteX23" fmla="*/ 0 w 5335568"/>
              <a:gd name="connsiteY23" fmla="*/ 1384312 h 1987050"/>
              <a:gd name="connsiteX24" fmla="*/ 0 w 5335568"/>
              <a:gd name="connsiteY24" fmla="*/ 682220 h 1987050"/>
              <a:gd name="connsiteX25" fmla="*/ 0 w 5335568"/>
              <a:gd name="connsiteY25" fmla="*/ 0 h 198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35568" h="1987050" fill="none" extrusionOk="0">
                <a:moveTo>
                  <a:pt x="0" y="0"/>
                </a:moveTo>
                <a:lnTo>
                  <a:pt x="0" y="0"/>
                </a:lnTo>
                <a:cubicBezTo>
                  <a:pt x="324196" y="-10059"/>
                  <a:pt x="591441" y="32724"/>
                  <a:pt x="773657" y="0"/>
                </a:cubicBezTo>
                <a:cubicBezTo>
                  <a:pt x="955873" y="-32724"/>
                  <a:pt x="1313459" y="-3774"/>
                  <a:pt x="1493959" y="0"/>
                </a:cubicBezTo>
                <a:cubicBezTo>
                  <a:pt x="1674459" y="3774"/>
                  <a:pt x="1884842" y="9844"/>
                  <a:pt x="2160905" y="0"/>
                </a:cubicBezTo>
                <a:cubicBezTo>
                  <a:pt x="2436968" y="-9844"/>
                  <a:pt x="2585938" y="-14402"/>
                  <a:pt x="2827851" y="0"/>
                </a:cubicBezTo>
                <a:cubicBezTo>
                  <a:pt x="3069764" y="14402"/>
                  <a:pt x="3331916" y="-7523"/>
                  <a:pt x="3601508" y="0"/>
                </a:cubicBezTo>
                <a:cubicBezTo>
                  <a:pt x="3871100" y="7523"/>
                  <a:pt x="4066988" y="24923"/>
                  <a:pt x="4321810" y="0"/>
                </a:cubicBezTo>
                <a:cubicBezTo>
                  <a:pt x="4576632" y="-24923"/>
                  <a:pt x="4945351" y="-18532"/>
                  <a:pt x="5335568" y="0"/>
                </a:cubicBezTo>
                <a:lnTo>
                  <a:pt x="5335568" y="0"/>
                </a:lnTo>
                <a:cubicBezTo>
                  <a:pt x="5339398" y="206654"/>
                  <a:pt x="5317286" y="357883"/>
                  <a:pt x="5335568" y="642480"/>
                </a:cubicBezTo>
                <a:cubicBezTo>
                  <a:pt x="5353850" y="927077"/>
                  <a:pt x="5351897" y="956948"/>
                  <a:pt x="5335568" y="1245218"/>
                </a:cubicBezTo>
                <a:cubicBezTo>
                  <a:pt x="5319239" y="1533488"/>
                  <a:pt x="5332582" y="1770693"/>
                  <a:pt x="5335568" y="1987050"/>
                </a:cubicBezTo>
                <a:lnTo>
                  <a:pt x="5335568" y="1987050"/>
                </a:lnTo>
                <a:cubicBezTo>
                  <a:pt x="5143709" y="1992450"/>
                  <a:pt x="4961286" y="1976948"/>
                  <a:pt x="4775333" y="1987050"/>
                </a:cubicBezTo>
                <a:cubicBezTo>
                  <a:pt x="4589381" y="1997152"/>
                  <a:pt x="4214994" y="1967856"/>
                  <a:pt x="4001676" y="1987050"/>
                </a:cubicBezTo>
                <a:cubicBezTo>
                  <a:pt x="3788358" y="2006244"/>
                  <a:pt x="3599609" y="2004976"/>
                  <a:pt x="3388086" y="1987050"/>
                </a:cubicBezTo>
                <a:cubicBezTo>
                  <a:pt x="3176563" y="1969125"/>
                  <a:pt x="2884596" y="1952173"/>
                  <a:pt x="2614428" y="1987050"/>
                </a:cubicBezTo>
                <a:cubicBezTo>
                  <a:pt x="2344260" y="2021927"/>
                  <a:pt x="2168184" y="2000967"/>
                  <a:pt x="2054194" y="1987050"/>
                </a:cubicBezTo>
                <a:cubicBezTo>
                  <a:pt x="1940204" y="1973133"/>
                  <a:pt x="1701386" y="1971921"/>
                  <a:pt x="1547315" y="1987050"/>
                </a:cubicBezTo>
                <a:cubicBezTo>
                  <a:pt x="1393244" y="2002179"/>
                  <a:pt x="1198604" y="1980445"/>
                  <a:pt x="1040436" y="1987050"/>
                </a:cubicBezTo>
                <a:cubicBezTo>
                  <a:pt x="882268" y="1993655"/>
                  <a:pt x="337021" y="2035186"/>
                  <a:pt x="0" y="1987050"/>
                </a:cubicBezTo>
                <a:lnTo>
                  <a:pt x="0" y="1987050"/>
                </a:lnTo>
                <a:cubicBezTo>
                  <a:pt x="15061" y="1818323"/>
                  <a:pt x="-25768" y="1639948"/>
                  <a:pt x="0" y="1384312"/>
                </a:cubicBezTo>
                <a:cubicBezTo>
                  <a:pt x="25768" y="1128676"/>
                  <a:pt x="9652" y="965920"/>
                  <a:pt x="0" y="682220"/>
                </a:cubicBezTo>
                <a:cubicBezTo>
                  <a:pt x="-9652" y="398520"/>
                  <a:pt x="33168" y="297712"/>
                  <a:pt x="0" y="0"/>
                </a:cubicBezTo>
                <a:close/>
              </a:path>
              <a:path w="5335568" h="1987050" stroke="0" extrusionOk="0">
                <a:moveTo>
                  <a:pt x="0" y="0"/>
                </a:moveTo>
                <a:lnTo>
                  <a:pt x="0" y="0"/>
                </a:lnTo>
                <a:cubicBezTo>
                  <a:pt x="190679" y="25249"/>
                  <a:pt x="423109" y="-3390"/>
                  <a:pt x="613590" y="0"/>
                </a:cubicBezTo>
                <a:cubicBezTo>
                  <a:pt x="804071" y="3390"/>
                  <a:pt x="920702" y="1022"/>
                  <a:pt x="1120469" y="0"/>
                </a:cubicBezTo>
                <a:cubicBezTo>
                  <a:pt x="1320236" y="-1022"/>
                  <a:pt x="1533750" y="33068"/>
                  <a:pt x="1894127" y="0"/>
                </a:cubicBezTo>
                <a:cubicBezTo>
                  <a:pt x="2254504" y="-33068"/>
                  <a:pt x="2259601" y="-17333"/>
                  <a:pt x="2507717" y="0"/>
                </a:cubicBezTo>
                <a:cubicBezTo>
                  <a:pt x="2755833" y="17333"/>
                  <a:pt x="2927288" y="29745"/>
                  <a:pt x="3121307" y="0"/>
                </a:cubicBezTo>
                <a:cubicBezTo>
                  <a:pt x="3315326" y="-29745"/>
                  <a:pt x="3696646" y="-5364"/>
                  <a:pt x="3894965" y="0"/>
                </a:cubicBezTo>
                <a:cubicBezTo>
                  <a:pt x="4093284" y="5364"/>
                  <a:pt x="4304247" y="5986"/>
                  <a:pt x="4455199" y="0"/>
                </a:cubicBezTo>
                <a:cubicBezTo>
                  <a:pt x="4606151" y="-5986"/>
                  <a:pt x="5088300" y="-5396"/>
                  <a:pt x="5335568" y="0"/>
                </a:cubicBezTo>
                <a:lnTo>
                  <a:pt x="5335568" y="0"/>
                </a:lnTo>
                <a:cubicBezTo>
                  <a:pt x="5324366" y="312230"/>
                  <a:pt x="5307661" y="470901"/>
                  <a:pt x="5335568" y="702091"/>
                </a:cubicBezTo>
                <a:cubicBezTo>
                  <a:pt x="5363475" y="933281"/>
                  <a:pt x="5323281" y="1043975"/>
                  <a:pt x="5335568" y="1324700"/>
                </a:cubicBezTo>
                <a:cubicBezTo>
                  <a:pt x="5347855" y="1605425"/>
                  <a:pt x="5302905" y="1842667"/>
                  <a:pt x="5335568" y="1987050"/>
                </a:cubicBezTo>
                <a:lnTo>
                  <a:pt x="5335568" y="1987050"/>
                </a:lnTo>
                <a:cubicBezTo>
                  <a:pt x="5137500" y="2013257"/>
                  <a:pt x="4960947" y="2001479"/>
                  <a:pt x="4615266" y="1987050"/>
                </a:cubicBezTo>
                <a:cubicBezTo>
                  <a:pt x="4269585" y="1972621"/>
                  <a:pt x="4209380" y="2010378"/>
                  <a:pt x="3841609" y="1987050"/>
                </a:cubicBezTo>
                <a:cubicBezTo>
                  <a:pt x="3473838" y="1963722"/>
                  <a:pt x="3244823" y="2020168"/>
                  <a:pt x="3067952" y="1987050"/>
                </a:cubicBezTo>
                <a:cubicBezTo>
                  <a:pt x="2891081" y="1953932"/>
                  <a:pt x="2742521" y="1975187"/>
                  <a:pt x="2507717" y="1987050"/>
                </a:cubicBezTo>
                <a:cubicBezTo>
                  <a:pt x="2272913" y="1998913"/>
                  <a:pt x="2144326" y="1996929"/>
                  <a:pt x="1840771" y="1987050"/>
                </a:cubicBezTo>
                <a:cubicBezTo>
                  <a:pt x="1537216" y="1977171"/>
                  <a:pt x="1352722" y="2017738"/>
                  <a:pt x="1067114" y="1987050"/>
                </a:cubicBezTo>
                <a:cubicBezTo>
                  <a:pt x="781506" y="1956362"/>
                  <a:pt x="427075" y="1982458"/>
                  <a:pt x="0" y="1987050"/>
                </a:cubicBezTo>
                <a:lnTo>
                  <a:pt x="0" y="1987050"/>
                </a:lnTo>
                <a:cubicBezTo>
                  <a:pt x="22646" y="1689414"/>
                  <a:pt x="10556" y="1537709"/>
                  <a:pt x="0" y="1384312"/>
                </a:cubicBezTo>
                <a:cubicBezTo>
                  <a:pt x="-10556" y="1230915"/>
                  <a:pt x="23066" y="916082"/>
                  <a:pt x="0" y="761702"/>
                </a:cubicBezTo>
                <a:cubicBezTo>
                  <a:pt x="-23066" y="607322"/>
                  <a:pt x="22529" y="320555"/>
                  <a:pt x="0" y="0"/>
                </a:cubicBezTo>
                <a:close/>
              </a:path>
            </a:pathLst>
          </a:custGeom>
          <a:solidFill>
            <a:srgbClr val="005721"/>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216000" rtlCol="0" anchor="ctr"/>
          <a:lstStyle/>
          <a:p>
            <a:pPr algn="ctr"/>
            <a:r>
              <a:rPr lang="en-GB" dirty="0"/>
              <a:t>   They were also known for using a blue dye called woad to paint designs on their face and body for battles. In addition to the painted dye,    it is thought that they tattooed themselves too – sometimes with the designs of animals, which they thought gave them protection.</a:t>
            </a:r>
            <a:endParaRPr lang="en-GB" dirty="0">
              <a:solidFill>
                <a:schemeClr val="bg1"/>
              </a:solidFill>
            </a:endParaRPr>
          </a:p>
        </p:txBody>
      </p:sp>
      <p:pic>
        <p:nvPicPr>
          <p:cNvPr id="3" name="Picture 2" descr="A person in a garment&#10;&#10;Description automatically generated with low confidence">
            <a:extLst>
              <a:ext uri="{FF2B5EF4-FFF2-40B4-BE49-F238E27FC236}">
                <a16:creationId xmlns:a16="http://schemas.microsoft.com/office/drawing/2014/main" id="{0F3CA3E7-C86A-724F-9BF5-09BAAE46A5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95651" y="636926"/>
            <a:ext cx="3272316" cy="5405408"/>
          </a:xfrm>
          <a:prstGeom prst="rect">
            <a:avLst/>
          </a:prstGeom>
        </p:spPr>
      </p:pic>
      <p:pic>
        <p:nvPicPr>
          <p:cNvPr id="5" name="Picture 4" descr="A person in a garment holding a sword&#10;&#10;Description automatically generated with medium confidence">
            <a:extLst>
              <a:ext uri="{FF2B5EF4-FFF2-40B4-BE49-F238E27FC236}">
                <a16:creationId xmlns:a16="http://schemas.microsoft.com/office/drawing/2014/main" id="{634951A4-E775-9B4D-85F7-8D7A6FFDEF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8790" y="526633"/>
            <a:ext cx="4840591" cy="5588519"/>
          </a:xfrm>
          <a:prstGeom prst="rect">
            <a:avLst/>
          </a:prstGeom>
        </p:spPr>
      </p:pic>
      <p:sp>
        <p:nvSpPr>
          <p:cNvPr id="16" name="Rounded Rectangle 15">
            <a:extLst>
              <a:ext uri="{FF2B5EF4-FFF2-40B4-BE49-F238E27FC236}">
                <a16:creationId xmlns:a16="http://schemas.microsoft.com/office/drawing/2014/main" id="{9B6A9609-89F3-1747-80F0-0D6DBE64F093}"/>
              </a:ext>
            </a:extLst>
          </p:cNvPr>
          <p:cNvSpPr/>
          <p:nvPr/>
        </p:nvSpPr>
        <p:spPr>
          <a:xfrm>
            <a:off x="2500498" y="1591573"/>
            <a:ext cx="7181475" cy="1613060"/>
          </a:xfrm>
          <a:custGeom>
            <a:avLst/>
            <a:gdLst>
              <a:gd name="connsiteX0" fmla="*/ 0 w 7181475"/>
              <a:gd name="connsiteY0" fmla="*/ 0 h 1613060"/>
              <a:gd name="connsiteX1" fmla="*/ 0 w 7181475"/>
              <a:gd name="connsiteY1" fmla="*/ 0 h 1613060"/>
              <a:gd name="connsiteX2" fmla="*/ 796491 w 7181475"/>
              <a:gd name="connsiteY2" fmla="*/ 0 h 1613060"/>
              <a:gd name="connsiteX3" fmla="*/ 1592982 w 7181475"/>
              <a:gd name="connsiteY3" fmla="*/ 0 h 1613060"/>
              <a:gd name="connsiteX4" fmla="*/ 2245843 w 7181475"/>
              <a:gd name="connsiteY4" fmla="*/ 0 h 1613060"/>
              <a:gd name="connsiteX5" fmla="*/ 2970519 w 7181475"/>
              <a:gd name="connsiteY5" fmla="*/ 0 h 1613060"/>
              <a:gd name="connsiteX6" fmla="*/ 3551566 w 7181475"/>
              <a:gd name="connsiteY6" fmla="*/ 0 h 1613060"/>
              <a:gd name="connsiteX7" fmla="*/ 4204427 w 7181475"/>
              <a:gd name="connsiteY7" fmla="*/ 0 h 1613060"/>
              <a:gd name="connsiteX8" fmla="*/ 5000918 w 7181475"/>
              <a:gd name="connsiteY8" fmla="*/ 0 h 1613060"/>
              <a:gd name="connsiteX9" fmla="*/ 5510150 w 7181475"/>
              <a:gd name="connsiteY9" fmla="*/ 0 h 1613060"/>
              <a:gd name="connsiteX10" fmla="*/ 6234826 w 7181475"/>
              <a:gd name="connsiteY10" fmla="*/ 0 h 1613060"/>
              <a:gd name="connsiteX11" fmla="*/ 7181475 w 7181475"/>
              <a:gd name="connsiteY11" fmla="*/ 0 h 1613060"/>
              <a:gd name="connsiteX12" fmla="*/ 7181475 w 7181475"/>
              <a:gd name="connsiteY12" fmla="*/ 0 h 1613060"/>
              <a:gd name="connsiteX13" fmla="*/ 7181475 w 7181475"/>
              <a:gd name="connsiteY13" fmla="*/ 537687 h 1613060"/>
              <a:gd name="connsiteX14" fmla="*/ 7181475 w 7181475"/>
              <a:gd name="connsiteY14" fmla="*/ 1075373 h 1613060"/>
              <a:gd name="connsiteX15" fmla="*/ 7181475 w 7181475"/>
              <a:gd name="connsiteY15" fmla="*/ 1613060 h 1613060"/>
              <a:gd name="connsiteX16" fmla="*/ 7181475 w 7181475"/>
              <a:gd name="connsiteY16" fmla="*/ 1613060 h 1613060"/>
              <a:gd name="connsiteX17" fmla="*/ 6384984 w 7181475"/>
              <a:gd name="connsiteY17" fmla="*/ 1613060 h 1613060"/>
              <a:gd name="connsiteX18" fmla="*/ 5732123 w 7181475"/>
              <a:gd name="connsiteY18" fmla="*/ 1613060 h 1613060"/>
              <a:gd name="connsiteX19" fmla="*/ 5079261 w 7181475"/>
              <a:gd name="connsiteY19" fmla="*/ 1613060 h 1613060"/>
              <a:gd name="connsiteX20" fmla="*/ 4426400 w 7181475"/>
              <a:gd name="connsiteY20" fmla="*/ 1613060 h 1613060"/>
              <a:gd name="connsiteX21" fmla="*/ 3773539 w 7181475"/>
              <a:gd name="connsiteY21" fmla="*/ 1613060 h 1613060"/>
              <a:gd name="connsiteX22" fmla="*/ 3192492 w 7181475"/>
              <a:gd name="connsiteY22" fmla="*/ 1613060 h 1613060"/>
              <a:gd name="connsiteX23" fmla="*/ 2467816 w 7181475"/>
              <a:gd name="connsiteY23" fmla="*/ 1613060 h 1613060"/>
              <a:gd name="connsiteX24" fmla="*/ 1814955 w 7181475"/>
              <a:gd name="connsiteY24" fmla="*/ 1613060 h 1613060"/>
              <a:gd name="connsiteX25" fmla="*/ 1018464 w 7181475"/>
              <a:gd name="connsiteY25" fmla="*/ 1613060 h 1613060"/>
              <a:gd name="connsiteX26" fmla="*/ 0 w 7181475"/>
              <a:gd name="connsiteY26" fmla="*/ 1613060 h 1613060"/>
              <a:gd name="connsiteX27" fmla="*/ 0 w 7181475"/>
              <a:gd name="connsiteY27" fmla="*/ 1613060 h 1613060"/>
              <a:gd name="connsiteX28" fmla="*/ 0 w 7181475"/>
              <a:gd name="connsiteY28" fmla="*/ 1059243 h 1613060"/>
              <a:gd name="connsiteX29" fmla="*/ 0 w 7181475"/>
              <a:gd name="connsiteY29" fmla="*/ 521556 h 1613060"/>
              <a:gd name="connsiteX30" fmla="*/ 0 w 7181475"/>
              <a:gd name="connsiteY30" fmla="*/ 0 h 1613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181475" h="1613060" fill="none" extrusionOk="0">
                <a:moveTo>
                  <a:pt x="0" y="0"/>
                </a:moveTo>
                <a:lnTo>
                  <a:pt x="0" y="0"/>
                </a:lnTo>
                <a:cubicBezTo>
                  <a:pt x="280521" y="-6968"/>
                  <a:pt x="513039" y="17329"/>
                  <a:pt x="796491" y="0"/>
                </a:cubicBezTo>
                <a:cubicBezTo>
                  <a:pt x="1079943" y="-17329"/>
                  <a:pt x="1358142" y="-35091"/>
                  <a:pt x="1592982" y="0"/>
                </a:cubicBezTo>
                <a:cubicBezTo>
                  <a:pt x="1827822" y="35091"/>
                  <a:pt x="2028814" y="5622"/>
                  <a:pt x="2245843" y="0"/>
                </a:cubicBezTo>
                <a:cubicBezTo>
                  <a:pt x="2462872" y="-5622"/>
                  <a:pt x="2750783" y="-20144"/>
                  <a:pt x="2970519" y="0"/>
                </a:cubicBezTo>
                <a:cubicBezTo>
                  <a:pt x="3190255" y="20144"/>
                  <a:pt x="3288694" y="12499"/>
                  <a:pt x="3551566" y="0"/>
                </a:cubicBezTo>
                <a:cubicBezTo>
                  <a:pt x="3814438" y="-12499"/>
                  <a:pt x="4024566" y="-475"/>
                  <a:pt x="4204427" y="0"/>
                </a:cubicBezTo>
                <a:cubicBezTo>
                  <a:pt x="4384288" y="475"/>
                  <a:pt x="4744350" y="-22823"/>
                  <a:pt x="5000918" y="0"/>
                </a:cubicBezTo>
                <a:cubicBezTo>
                  <a:pt x="5257486" y="22823"/>
                  <a:pt x="5330812" y="-12075"/>
                  <a:pt x="5510150" y="0"/>
                </a:cubicBezTo>
                <a:cubicBezTo>
                  <a:pt x="5689488" y="12075"/>
                  <a:pt x="5919315" y="-14719"/>
                  <a:pt x="6234826" y="0"/>
                </a:cubicBezTo>
                <a:cubicBezTo>
                  <a:pt x="6550337" y="14719"/>
                  <a:pt x="6944704" y="24762"/>
                  <a:pt x="7181475" y="0"/>
                </a:cubicBezTo>
                <a:lnTo>
                  <a:pt x="7181475" y="0"/>
                </a:lnTo>
                <a:cubicBezTo>
                  <a:pt x="7195547" y="162916"/>
                  <a:pt x="7180518" y="315422"/>
                  <a:pt x="7181475" y="537687"/>
                </a:cubicBezTo>
                <a:cubicBezTo>
                  <a:pt x="7182432" y="759952"/>
                  <a:pt x="7188937" y="824394"/>
                  <a:pt x="7181475" y="1075373"/>
                </a:cubicBezTo>
                <a:cubicBezTo>
                  <a:pt x="7174013" y="1326352"/>
                  <a:pt x="7182592" y="1482681"/>
                  <a:pt x="7181475" y="1613060"/>
                </a:cubicBezTo>
                <a:lnTo>
                  <a:pt x="7181475" y="1613060"/>
                </a:lnTo>
                <a:cubicBezTo>
                  <a:pt x="6848570" y="1618425"/>
                  <a:pt x="6761386" y="1610729"/>
                  <a:pt x="6384984" y="1613060"/>
                </a:cubicBezTo>
                <a:cubicBezTo>
                  <a:pt x="6008582" y="1615391"/>
                  <a:pt x="5954107" y="1614761"/>
                  <a:pt x="5732123" y="1613060"/>
                </a:cubicBezTo>
                <a:cubicBezTo>
                  <a:pt x="5510139" y="1611359"/>
                  <a:pt x="5362038" y="1635849"/>
                  <a:pt x="5079261" y="1613060"/>
                </a:cubicBezTo>
                <a:cubicBezTo>
                  <a:pt x="4796484" y="1590271"/>
                  <a:pt x="4725085" y="1633326"/>
                  <a:pt x="4426400" y="1613060"/>
                </a:cubicBezTo>
                <a:cubicBezTo>
                  <a:pt x="4127715" y="1592794"/>
                  <a:pt x="4096918" y="1587946"/>
                  <a:pt x="3773539" y="1613060"/>
                </a:cubicBezTo>
                <a:cubicBezTo>
                  <a:pt x="3450160" y="1638174"/>
                  <a:pt x="3382524" y="1585558"/>
                  <a:pt x="3192492" y="1613060"/>
                </a:cubicBezTo>
                <a:cubicBezTo>
                  <a:pt x="3002460" y="1640562"/>
                  <a:pt x="2686134" y="1593982"/>
                  <a:pt x="2467816" y="1613060"/>
                </a:cubicBezTo>
                <a:cubicBezTo>
                  <a:pt x="2249498" y="1632138"/>
                  <a:pt x="2025073" y="1608619"/>
                  <a:pt x="1814955" y="1613060"/>
                </a:cubicBezTo>
                <a:cubicBezTo>
                  <a:pt x="1604837" y="1617501"/>
                  <a:pt x="1193742" y="1602517"/>
                  <a:pt x="1018464" y="1613060"/>
                </a:cubicBezTo>
                <a:cubicBezTo>
                  <a:pt x="843186" y="1623603"/>
                  <a:pt x="409461" y="1582948"/>
                  <a:pt x="0" y="1613060"/>
                </a:cubicBezTo>
                <a:lnTo>
                  <a:pt x="0" y="1613060"/>
                </a:lnTo>
                <a:cubicBezTo>
                  <a:pt x="5360" y="1414256"/>
                  <a:pt x="10433" y="1223730"/>
                  <a:pt x="0" y="1059243"/>
                </a:cubicBezTo>
                <a:cubicBezTo>
                  <a:pt x="-10433" y="894756"/>
                  <a:pt x="-12913" y="767975"/>
                  <a:pt x="0" y="521556"/>
                </a:cubicBezTo>
                <a:cubicBezTo>
                  <a:pt x="12913" y="275137"/>
                  <a:pt x="25584" y="171925"/>
                  <a:pt x="0" y="0"/>
                </a:cubicBezTo>
                <a:close/>
              </a:path>
              <a:path w="7181475" h="1613060" stroke="0" extrusionOk="0">
                <a:moveTo>
                  <a:pt x="0" y="0"/>
                </a:moveTo>
                <a:lnTo>
                  <a:pt x="0" y="0"/>
                </a:lnTo>
                <a:cubicBezTo>
                  <a:pt x="117369" y="17415"/>
                  <a:pt x="295147" y="13039"/>
                  <a:pt x="581047" y="0"/>
                </a:cubicBezTo>
                <a:cubicBezTo>
                  <a:pt x="866947" y="-13039"/>
                  <a:pt x="927493" y="19597"/>
                  <a:pt x="1018464" y="0"/>
                </a:cubicBezTo>
                <a:cubicBezTo>
                  <a:pt x="1109435" y="-19597"/>
                  <a:pt x="1429300" y="37007"/>
                  <a:pt x="1814955" y="0"/>
                </a:cubicBezTo>
                <a:cubicBezTo>
                  <a:pt x="2200610" y="-37007"/>
                  <a:pt x="2131786" y="27619"/>
                  <a:pt x="2396001" y="0"/>
                </a:cubicBezTo>
                <a:cubicBezTo>
                  <a:pt x="2660216" y="-27619"/>
                  <a:pt x="2751874" y="-25531"/>
                  <a:pt x="2977048" y="0"/>
                </a:cubicBezTo>
                <a:cubicBezTo>
                  <a:pt x="3202222" y="25531"/>
                  <a:pt x="3586685" y="12696"/>
                  <a:pt x="3773539" y="0"/>
                </a:cubicBezTo>
                <a:cubicBezTo>
                  <a:pt x="3960393" y="-12696"/>
                  <a:pt x="4150735" y="-17663"/>
                  <a:pt x="4282771" y="0"/>
                </a:cubicBezTo>
                <a:cubicBezTo>
                  <a:pt x="4414807" y="17663"/>
                  <a:pt x="4894357" y="-37326"/>
                  <a:pt x="5079261" y="0"/>
                </a:cubicBezTo>
                <a:cubicBezTo>
                  <a:pt x="5264165" y="37326"/>
                  <a:pt x="5612660" y="25291"/>
                  <a:pt x="5875752" y="0"/>
                </a:cubicBezTo>
                <a:cubicBezTo>
                  <a:pt x="6138844" y="-25291"/>
                  <a:pt x="6259322" y="-15709"/>
                  <a:pt x="6528614" y="0"/>
                </a:cubicBezTo>
                <a:cubicBezTo>
                  <a:pt x="6797906" y="15709"/>
                  <a:pt x="6919847" y="-15389"/>
                  <a:pt x="7181475" y="0"/>
                </a:cubicBezTo>
                <a:lnTo>
                  <a:pt x="7181475" y="0"/>
                </a:lnTo>
                <a:cubicBezTo>
                  <a:pt x="7172168" y="188682"/>
                  <a:pt x="7192229" y="352763"/>
                  <a:pt x="7181475" y="521556"/>
                </a:cubicBezTo>
                <a:cubicBezTo>
                  <a:pt x="7170721" y="690349"/>
                  <a:pt x="7166023" y="793101"/>
                  <a:pt x="7181475" y="1010851"/>
                </a:cubicBezTo>
                <a:cubicBezTo>
                  <a:pt x="7196927" y="1228601"/>
                  <a:pt x="7157749" y="1363727"/>
                  <a:pt x="7181475" y="1613060"/>
                </a:cubicBezTo>
                <a:lnTo>
                  <a:pt x="7181475" y="1613060"/>
                </a:lnTo>
                <a:cubicBezTo>
                  <a:pt x="7010310" y="1635198"/>
                  <a:pt x="6766951" y="1634208"/>
                  <a:pt x="6528614" y="1613060"/>
                </a:cubicBezTo>
                <a:cubicBezTo>
                  <a:pt x="6290277" y="1591912"/>
                  <a:pt x="6082217" y="1630878"/>
                  <a:pt x="5875752" y="1613060"/>
                </a:cubicBezTo>
                <a:cubicBezTo>
                  <a:pt x="5669287" y="1595242"/>
                  <a:pt x="5247749" y="1596504"/>
                  <a:pt x="5079261" y="1613060"/>
                </a:cubicBezTo>
                <a:cubicBezTo>
                  <a:pt x="4910773" y="1629616"/>
                  <a:pt x="4719450" y="1644297"/>
                  <a:pt x="4426400" y="1613060"/>
                </a:cubicBezTo>
                <a:cubicBezTo>
                  <a:pt x="4133350" y="1581823"/>
                  <a:pt x="4081140" y="1598655"/>
                  <a:pt x="3988983" y="1613060"/>
                </a:cubicBezTo>
                <a:cubicBezTo>
                  <a:pt x="3896826" y="1627465"/>
                  <a:pt x="3645167" y="1635534"/>
                  <a:pt x="3479751" y="1613060"/>
                </a:cubicBezTo>
                <a:cubicBezTo>
                  <a:pt x="3314335" y="1590586"/>
                  <a:pt x="2998684" y="1575263"/>
                  <a:pt x="2683260" y="1613060"/>
                </a:cubicBezTo>
                <a:cubicBezTo>
                  <a:pt x="2367836" y="1650857"/>
                  <a:pt x="2200836" y="1634171"/>
                  <a:pt x="2030399" y="1613060"/>
                </a:cubicBezTo>
                <a:cubicBezTo>
                  <a:pt x="1859962" y="1591949"/>
                  <a:pt x="1760895" y="1636665"/>
                  <a:pt x="1521167" y="1613060"/>
                </a:cubicBezTo>
                <a:cubicBezTo>
                  <a:pt x="1281439" y="1589455"/>
                  <a:pt x="1161897" y="1608202"/>
                  <a:pt x="868306" y="1613060"/>
                </a:cubicBezTo>
                <a:cubicBezTo>
                  <a:pt x="574715" y="1617918"/>
                  <a:pt x="381644" y="1600625"/>
                  <a:pt x="0" y="1613060"/>
                </a:cubicBezTo>
                <a:lnTo>
                  <a:pt x="0" y="1613060"/>
                </a:lnTo>
                <a:cubicBezTo>
                  <a:pt x="18011" y="1447177"/>
                  <a:pt x="12814" y="1287384"/>
                  <a:pt x="0" y="1123765"/>
                </a:cubicBezTo>
                <a:cubicBezTo>
                  <a:pt x="-12814" y="960147"/>
                  <a:pt x="17838" y="808450"/>
                  <a:pt x="0" y="569948"/>
                </a:cubicBezTo>
                <a:cubicBezTo>
                  <a:pt x="-17838" y="331446"/>
                  <a:pt x="-26085" y="216521"/>
                  <a:pt x="0" y="0"/>
                </a:cubicBezTo>
                <a:close/>
              </a:path>
            </a:pathLst>
          </a:custGeom>
          <a:solidFill>
            <a:srgbClr val="005721"/>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GB" dirty="0"/>
              <a:t>More successful Celtic warriors would wear jewellery made of gold, bronze and iron to show their status. A popular piece of jewellery for Celts to wear was a neck ring, known as a torc. These were sometimes collected as battle trophies by enemy soldiers. </a:t>
            </a:r>
            <a:endParaRPr lang="en-GB" dirty="0">
              <a:solidFill>
                <a:schemeClr val="bg1"/>
              </a:solidFill>
            </a:endParaRPr>
          </a:p>
        </p:txBody>
      </p:sp>
      <p:pic>
        <p:nvPicPr>
          <p:cNvPr id="8" name="Picture 7" hidden="1">
            <a:extLst>
              <a:ext uri="{FF2B5EF4-FFF2-40B4-BE49-F238E27FC236}">
                <a16:creationId xmlns:a16="http://schemas.microsoft.com/office/drawing/2014/main" id="{2593DE0F-0D2B-1141-9309-69DE28F301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8417" y="3490739"/>
            <a:ext cx="4185634" cy="2519065"/>
          </a:xfrm>
          <a:prstGeom prst="rect">
            <a:avLst/>
          </a:prstGeom>
        </p:spPr>
      </p:pic>
    </p:spTree>
    <p:extLst>
      <p:ext uri="{BB962C8B-B14F-4D97-AF65-F5344CB8AC3E}">
        <p14:creationId xmlns:p14="http://schemas.microsoft.com/office/powerpoint/2010/main" val="84845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0"/>
                                        </p:tgtEl>
                                      </p:cBhvr>
                                    </p:animEffect>
                                    <p:set>
                                      <p:cBhvr>
                                        <p:cTn id="10" dur="1" fill="hold">
                                          <p:stCondLst>
                                            <p:cond delay="499"/>
                                          </p:stCondLst>
                                        </p:cTn>
                                        <p:tgtEl>
                                          <p:spTgt spid="20"/>
                                        </p:tgtEl>
                                        <p:attrNameLst>
                                          <p:attrName>style.visibility</p:attrName>
                                        </p:attrNameLst>
                                      </p:cBhvr>
                                      <p:to>
                                        <p:strVal val="hidden"/>
                                      </p:to>
                                    </p:set>
                                  </p:childTnLst>
                                </p:cTn>
                              </p:par>
                              <p:par>
                                <p:cTn id="11" presetID="10" presetClass="entr" presetSubtype="0" fill="hold" nodeType="withEffect">
                                  <p:stCondLst>
                                    <p:cond delay="8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160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24"/>
                                        </p:tgtEl>
                                      </p:cBhvr>
                                    </p:animEffect>
                                    <p:set>
                                      <p:cBhvr>
                                        <p:cTn id="21" dur="1" fill="hold">
                                          <p:stCondLst>
                                            <p:cond delay="499"/>
                                          </p:stCondLst>
                                        </p:cTn>
                                        <p:tgtEl>
                                          <p:spTgt spid="24"/>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par>
                                <p:cTn id="25" presetID="10" presetClass="entr" presetSubtype="0" fill="hold" nodeType="withEffect">
                                  <p:stCondLst>
                                    <p:cond delay="80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16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4" grpId="0" animBg="1"/>
      <p:bldP spid="24" grpId="1"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1981199" y="464029"/>
            <a:ext cx="8220075" cy="994306"/>
          </a:xfrm>
        </p:spPr>
        <p:txBody>
          <a:bodyPr/>
          <a:lstStyle/>
          <a:p>
            <a:r>
              <a:rPr lang="en-GB" b="1" dirty="0">
                <a:solidFill>
                  <a:srgbClr val="000000"/>
                </a:solidFill>
                <a:latin typeface="+mj-lt"/>
              </a:rPr>
              <a:t>Did You Know…?</a:t>
            </a:r>
            <a:endParaRPr lang="en-GB" sz="3300" dirty="0">
              <a:latin typeface="+mj-lt"/>
            </a:endParaRPr>
          </a:p>
        </p:txBody>
      </p:sp>
      <p:pic>
        <p:nvPicPr>
          <p:cNvPr id="4" name="Picture 3">
            <a:extLst>
              <a:ext uri="{FF2B5EF4-FFF2-40B4-BE49-F238E27FC236}">
                <a16:creationId xmlns:a16="http://schemas.microsoft.com/office/drawing/2014/main" id="{BECDB8C9-88EA-0640-8B06-82BE2981D86C}"/>
              </a:ext>
            </a:extLst>
          </p:cNvPr>
          <p:cNvPicPr>
            <a:picLocks noChangeAspect="1"/>
          </p:cNvPicPr>
          <p:nvPr/>
        </p:nvPicPr>
        <p:blipFill>
          <a:blip r:embed="rId2" cstate="print">
            <a:extLst>
              <a:ext uri="{28A0092B-C50C-407E-A947-70E740481C1C}">
                <a14:useLocalDpi xmlns:a14="http://schemas.microsoft.com/office/drawing/2010/main" val="0"/>
              </a:ext>
            </a:extLst>
          </a:blip>
          <a:srcRect t="6713" b="6713"/>
          <a:stretch/>
        </p:blipFill>
        <p:spPr>
          <a:xfrm>
            <a:off x="2076774" y="1406820"/>
            <a:ext cx="8028922" cy="4903829"/>
          </a:xfrm>
          <a:prstGeom prst="roundRect">
            <a:avLst>
              <a:gd name="adj" fmla="val 3335"/>
            </a:avLst>
          </a:prstGeom>
          <a:ln w="38100">
            <a:solidFill>
              <a:srgbClr val="0076B0"/>
            </a:solidFill>
          </a:ln>
        </p:spPr>
      </p:pic>
      <p:sp>
        <p:nvSpPr>
          <p:cNvPr id="20" name="Rounded Rectangle 19">
            <a:extLst>
              <a:ext uri="{FF2B5EF4-FFF2-40B4-BE49-F238E27FC236}">
                <a16:creationId xmlns:a16="http://schemas.microsoft.com/office/drawing/2014/main" id="{78FBE152-FCE8-7647-9E29-AD683EF9FE9A}"/>
              </a:ext>
            </a:extLst>
          </p:cNvPr>
          <p:cNvSpPr/>
          <p:nvPr/>
        </p:nvSpPr>
        <p:spPr>
          <a:xfrm>
            <a:off x="2057624" y="1393568"/>
            <a:ext cx="8048072" cy="4920921"/>
          </a:xfrm>
          <a:prstGeom prst="roundRect">
            <a:avLst>
              <a:gd name="adj" fmla="val 3048"/>
            </a:avLst>
          </a:prstGeom>
          <a:solidFill>
            <a:srgbClr val="90C8E5">
              <a:alpha val="29129"/>
            </a:srgbClr>
          </a:solidFill>
          <a:ln w="31750">
            <a:solidFill>
              <a:srgbClr val="007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Rounded Rectangle 22">
            <a:extLst>
              <a:ext uri="{FF2B5EF4-FFF2-40B4-BE49-F238E27FC236}">
                <a16:creationId xmlns:a16="http://schemas.microsoft.com/office/drawing/2014/main" id="{E5DBB7A1-8A45-B64E-86F3-8B40158C7A0A}"/>
              </a:ext>
            </a:extLst>
          </p:cNvPr>
          <p:cNvSpPr/>
          <p:nvPr/>
        </p:nvSpPr>
        <p:spPr>
          <a:xfrm>
            <a:off x="3315953" y="1628154"/>
            <a:ext cx="5550474" cy="571350"/>
          </a:xfrm>
          <a:custGeom>
            <a:avLst/>
            <a:gdLst>
              <a:gd name="connsiteX0" fmla="*/ 0 w 5550474"/>
              <a:gd name="connsiteY0" fmla="*/ 0 h 571350"/>
              <a:gd name="connsiteX1" fmla="*/ 0 w 5550474"/>
              <a:gd name="connsiteY1" fmla="*/ 0 h 571350"/>
              <a:gd name="connsiteX2" fmla="*/ 582800 w 5550474"/>
              <a:gd name="connsiteY2" fmla="*/ 0 h 571350"/>
              <a:gd name="connsiteX3" fmla="*/ 1332114 w 5550474"/>
              <a:gd name="connsiteY3" fmla="*/ 0 h 571350"/>
              <a:gd name="connsiteX4" fmla="*/ 1970418 w 5550474"/>
              <a:gd name="connsiteY4" fmla="*/ 0 h 571350"/>
              <a:gd name="connsiteX5" fmla="*/ 2553218 w 5550474"/>
              <a:gd name="connsiteY5" fmla="*/ 0 h 571350"/>
              <a:gd name="connsiteX6" fmla="*/ 3302532 w 5550474"/>
              <a:gd name="connsiteY6" fmla="*/ 0 h 571350"/>
              <a:gd name="connsiteX7" fmla="*/ 3996341 w 5550474"/>
              <a:gd name="connsiteY7" fmla="*/ 0 h 571350"/>
              <a:gd name="connsiteX8" fmla="*/ 4690151 w 5550474"/>
              <a:gd name="connsiteY8" fmla="*/ 0 h 571350"/>
              <a:gd name="connsiteX9" fmla="*/ 5550474 w 5550474"/>
              <a:gd name="connsiteY9" fmla="*/ 0 h 571350"/>
              <a:gd name="connsiteX10" fmla="*/ 5550474 w 5550474"/>
              <a:gd name="connsiteY10" fmla="*/ 0 h 571350"/>
              <a:gd name="connsiteX11" fmla="*/ 5550474 w 5550474"/>
              <a:gd name="connsiteY11" fmla="*/ 571350 h 571350"/>
              <a:gd name="connsiteX12" fmla="*/ 5550474 w 5550474"/>
              <a:gd name="connsiteY12" fmla="*/ 571350 h 571350"/>
              <a:gd name="connsiteX13" fmla="*/ 4967674 w 5550474"/>
              <a:gd name="connsiteY13" fmla="*/ 571350 h 571350"/>
              <a:gd name="connsiteX14" fmla="*/ 4440379 w 5550474"/>
              <a:gd name="connsiteY14" fmla="*/ 571350 h 571350"/>
              <a:gd name="connsiteX15" fmla="*/ 3691065 w 5550474"/>
              <a:gd name="connsiteY15" fmla="*/ 571350 h 571350"/>
              <a:gd name="connsiteX16" fmla="*/ 3108265 w 5550474"/>
              <a:gd name="connsiteY16" fmla="*/ 571350 h 571350"/>
              <a:gd name="connsiteX17" fmla="*/ 2358951 w 5550474"/>
              <a:gd name="connsiteY17" fmla="*/ 571350 h 571350"/>
              <a:gd name="connsiteX18" fmla="*/ 1554133 w 5550474"/>
              <a:gd name="connsiteY18" fmla="*/ 571350 h 571350"/>
              <a:gd name="connsiteX19" fmla="*/ 915828 w 5550474"/>
              <a:gd name="connsiteY19" fmla="*/ 571350 h 571350"/>
              <a:gd name="connsiteX20" fmla="*/ 0 w 5550474"/>
              <a:gd name="connsiteY20" fmla="*/ 571350 h 571350"/>
              <a:gd name="connsiteX21" fmla="*/ 0 w 5550474"/>
              <a:gd name="connsiteY21" fmla="*/ 571350 h 571350"/>
              <a:gd name="connsiteX22" fmla="*/ 0 w 5550474"/>
              <a:gd name="connsiteY22" fmla="*/ 0 h 57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550474" h="571350" fill="none" extrusionOk="0">
                <a:moveTo>
                  <a:pt x="0" y="0"/>
                </a:moveTo>
                <a:lnTo>
                  <a:pt x="0" y="0"/>
                </a:lnTo>
                <a:cubicBezTo>
                  <a:pt x="223579" y="14309"/>
                  <a:pt x="387210" y="-14887"/>
                  <a:pt x="582800" y="0"/>
                </a:cubicBezTo>
                <a:cubicBezTo>
                  <a:pt x="778390" y="14887"/>
                  <a:pt x="1042123" y="10270"/>
                  <a:pt x="1332114" y="0"/>
                </a:cubicBezTo>
                <a:cubicBezTo>
                  <a:pt x="1622105" y="-10270"/>
                  <a:pt x="1840412" y="19559"/>
                  <a:pt x="1970418" y="0"/>
                </a:cubicBezTo>
                <a:cubicBezTo>
                  <a:pt x="2100424" y="-19559"/>
                  <a:pt x="2280798" y="-12715"/>
                  <a:pt x="2553218" y="0"/>
                </a:cubicBezTo>
                <a:cubicBezTo>
                  <a:pt x="2825638" y="12715"/>
                  <a:pt x="3108551" y="15978"/>
                  <a:pt x="3302532" y="0"/>
                </a:cubicBezTo>
                <a:cubicBezTo>
                  <a:pt x="3496513" y="-15978"/>
                  <a:pt x="3780019" y="-23409"/>
                  <a:pt x="3996341" y="0"/>
                </a:cubicBezTo>
                <a:cubicBezTo>
                  <a:pt x="4212663" y="23409"/>
                  <a:pt x="4436408" y="13514"/>
                  <a:pt x="4690151" y="0"/>
                </a:cubicBezTo>
                <a:cubicBezTo>
                  <a:pt x="4943894" y="-13514"/>
                  <a:pt x="5375566" y="18228"/>
                  <a:pt x="5550474" y="0"/>
                </a:cubicBezTo>
                <a:lnTo>
                  <a:pt x="5550474" y="0"/>
                </a:lnTo>
                <a:cubicBezTo>
                  <a:pt x="5524108" y="280269"/>
                  <a:pt x="5566014" y="445127"/>
                  <a:pt x="5550474" y="571350"/>
                </a:cubicBezTo>
                <a:lnTo>
                  <a:pt x="5550474" y="571350"/>
                </a:lnTo>
                <a:cubicBezTo>
                  <a:pt x="5307174" y="587402"/>
                  <a:pt x="5192450" y="557347"/>
                  <a:pt x="4967674" y="571350"/>
                </a:cubicBezTo>
                <a:cubicBezTo>
                  <a:pt x="4742898" y="585353"/>
                  <a:pt x="4637089" y="570473"/>
                  <a:pt x="4440379" y="571350"/>
                </a:cubicBezTo>
                <a:cubicBezTo>
                  <a:pt x="4243669" y="572227"/>
                  <a:pt x="3953020" y="542676"/>
                  <a:pt x="3691065" y="571350"/>
                </a:cubicBezTo>
                <a:cubicBezTo>
                  <a:pt x="3429110" y="600024"/>
                  <a:pt x="3343484" y="586906"/>
                  <a:pt x="3108265" y="571350"/>
                </a:cubicBezTo>
                <a:cubicBezTo>
                  <a:pt x="2873046" y="555794"/>
                  <a:pt x="2714358" y="581168"/>
                  <a:pt x="2358951" y="571350"/>
                </a:cubicBezTo>
                <a:cubicBezTo>
                  <a:pt x="2003544" y="561532"/>
                  <a:pt x="1843431" y="599970"/>
                  <a:pt x="1554133" y="571350"/>
                </a:cubicBezTo>
                <a:cubicBezTo>
                  <a:pt x="1264835" y="542730"/>
                  <a:pt x="1203119" y="596427"/>
                  <a:pt x="915828" y="571350"/>
                </a:cubicBezTo>
                <a:cubicBezTo>
                  <a:pt x="628538" y="546273"/>
                  <a:pt x="452096" y="614512"/>
                  <a:pt x="0" y="571350"/>
                </a:cubicBezTo>
                <a:lnTo>
                  <a:pt x="0" y="571350"/>
                </a:lnTo>
                <a:cubicBezTo>
                  <a:pt x="-24361" y="293182"/>
                  <a:pt x="-2314" y="215033"/>
                  <a:pt x="0" y="0"/>
                </a:cubicBezTo>
                <a:close/>
              </a:path>
              <a:path w="5550474" h="571350" stroke="0" extrusionOk="0">
                <a:moveTo>
                  <a:pt x="0" y="0"/>
                </a:moveTo>
                <a:lnTo>
                  <a:pt x="0" y="0"/>
                </a:lnTo>
                <a:cubicBezTo>
                  <a:pt x="302669" y="12248"/>
                  <a:pt x="362047" y="3302"/>
                  <a:pt x="638305" y="0"/>
                </a:cubicBezTo>
                <a:cubicBezTo>
                  <a:pt x="914563" y="-3302"/>
                  <a:pt x="959153" y="10480"/>
                  <a:pt x="1165600" y="0"/>
                </a:cubicBezTo>
                <a:cubicBezTo>
                  <a:pt x="1372048" y="-10480"/>
                  <a:pt x="1754679" y="36892"/>
                  <a:pt x="1970418" y="0"/>
                </a:cubicBezTo>
                <a:cubicBezTo>
                  <a:pt x="2186157" y="-36892"/>
                  <a:pt x="2353299" y="-1796"/>
                  <a:pt x="2608723" y="0"/>
                </a:cubicBezTo>
                <a:cubicBezTo>
                  <a:pt x="2864147" y="1796"/>
                  <a:pt x="3077492" y="10700"/>
                  <a:pt x="3247027" y="0"/>
                </a:cubicBezTo>
                <a:cubicBezTo>
                  <a:pt x="3416562" y="-10700"/>
                  <a:pt x="3772374" y="-14162"/>
                  <a:pt x="4051846" y="0"/>
                </a:cubicBezTo>
                <a:cubicBezTo>
                  <a:pt x="4331318" y="14162"/>
                  <a:pt x="4455758" y="-1113"/>
                  <a:pt x="4634646" y="0"/>
                </a:cubicBezTo>
                <a:cubicBezTo>
                  <a:pt x="4813534" y="1113"/>
                  <a:pt x="5153319" y="-41760"/>
                  <a:pt x="5550474" y="0"/>
                </a:cubicBezTo>
                <a:lnTo>
                  <a:pt x="5550474" y="0"/>
                </a:lnTo>
                <a:cubicBezTo>
                  <a:pt x="5576179" y="118765"/>
                  <a:pt x="5537462" y="441096"/>
                  <a:pt x="5550474" y="571350"/>
                </a:cubicBezTo>
                <a:lnTo>
                  <a:pt x="5550474" y="571350"/>
                </a:lnTo>
                <a:cubicBezTo>
                  <a:pt x="5400422" y="574007"/>
                  <a:pt x="5146540" y="591372"/>
                  <a:pt x="4967674" y="571350"/>
                </a:cubicBezTo>
                <a:cubicBezTo>
                  <a:pt x="4788808" y="551328"/>
                  <a:pt x="4592955" y="583328"/>
                  <a:pt x="4273865" y="571350"/>
                </a:cubicBezTo>
                <a:cubicBezTo>
                  <a:pt x="3954775" y="559372"/>
                  <a:pt x="3941252" y="596190"/>
                  <a:pt x="3635560" y="571350"/>
                </a:cubicBezTo>
                <a:cubicBezTo>
                  <a:pt x="3329868" y="546510"/>
                  <a:pt x="3003291" y="577797"/>
                  <a:pt x="2830742" y="571350"/>
                </a:cubicBezTo>
                <a:cubicBezTo>
                  <a:pt x="2658193" y="564903"/>
                  <a:pt x="2409436" y="538596"/>
                  <a:pt x="2025923" y="571350"/>
                </a:cubicBezTo>
                <a:cubicBezTo>
                  <a:pt x="1642410" y="604104"/>
                  <a:pt x="1678213" y="577719"/>
                  <a:pt x="1443123" y="571350"/>
                </a:cubicBezTo>
                <a:cubicBezTo>
                  <a:pt x="1208033" y="564981"/>
                  <a:pt x="1053918" y="594963"/>
                  <a:pt x="749314" y="571350"/>
                </a:cubicBezTo>
                <a:cubicBezTo>
                  <a:pt x="444710" y="547737"/>
                  <a:pt x="309730" y="547307"/>
                  <a:pt x="0" y="571350"/>
                </a:cubicBezTo>
                <a:lnTo>
                  <a:pt x="0" y="571350"/>
                </a:lnTo>
                <a:cubicBezTo>
                  <a:pt x="8558" y="332196"/>
                  <a:pt x="17549" y="114691"/>
                  <a:pt x="0" y="0"/>
                </a:cubicBezTo>
                <a:close/>
              </a:path>
            </a:pathLst>
          </a:custGeom>
          <a:solidFill>
            <a:srgbClr val="F8BE94"/>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GB" dirty="0">
                <a:solidFill>
                  <a:schemeClr val="tx1"/>
                </a:solidFill>
              </a:rPr>
              <a:t>Some Celtic warriors fought without any clothes.</a:t>
            </a:r>
          </a:p>
        </p:txBody>
      </p:sp>
      <p:sp>
        <p:nvSpPr>
          <p:cNvPr id="24" name="Rounded Rectangle 23">
            <a:extLst>
              <a:ext uri="{FF2B5EF4-FFF2-40B4-BE49-F238E27FC236}">
                <a16:creationId xmlns:a16="http://schemas.microsoft.com/office/drawing/2014/main" id="{777766E4-2776-A24A-9379-2E2FB6C165D3}"/>
              </a:ext>
            </a:extLst>
          </p:cNvPr>
          <p:cNvSpPr/>
          <p:nvPr/>
        </p:nvSpPr>
        <p:spPr>
          <a:xfrm>
            <a:off x="3004778" y="4231865"/>
            <a:ext cx="6172820" cy="868593"/>
          </a:xfrm>
          <a:custGeom>
            <a:avLst/>
            <a:gdLst>
              <a:gd name="connsiteX0" fmla="*/ 0 w 6172820"/>
              <a:gd name="connsiteY0" fmla="*/ 0 h 868593"/>
              <a:gd name="connsiteX1" fmla="*/ 0 w 6172820"/>
              <a:gd name="connsiteY1" fmla="*/ 0 h 868593"/>
              <a:gd name="connsiteX2" fmla="*/ 809325 w 6172820"/>
              <a:gd name="connsiteY2" fmla="*/ 0 h 868593"/>
              <a:gd name="connsiteX3" fmla="*/ 1556922 w 6172820"/>
              <a:gd name="connsiteY3" fmla="*/ 0 h 868593"/>
              <a:gd name="connsiteX4" fmla="*/ 2242791 w 6172820"/>
              <a:gd name="connsiteY4" fmla="*/ 0 h 868593"/>
              <a:gd name="connsiteX5" fmla="*/ 2928660 w 6172820"/>
              <a:gd name="connsiteY5" fmla="*/ 0 h 868593"/>
              <a:gd name="connsiteX6" fmla="*/ 3737985 w 6172820"/>
              <a:gd name="connsiteY6" fmla="*/ 0 h 868593"/>
              <a:gd name="connsiteX7" fmla="*/ 4485583 w 6172820"/>
              <a:gd name="connsiteY7" fmla="*/ 0 h 868593"/>
              <a:gd name="connsiteX8" fmla="*/ 4986267 w 6172820"/>
              <a:gd name="connsiteY8" fmla="*/ 0 h 868593"/>
              <a:gd name="connsiteX9" fmla="*/ 6172820 w 6172820"/>
              <a:gd name="connsiteY9" fmla="*/ 0 h 868593"/>
              <a:gd name="connsiteX10" fmla="*/ 6172820 w 6172820"/>
              <a:gd name="connsiteY10" fmla="*/ 0 h 868593"/>
              <a:gd name="connsiteX11" fmla="*/ 6172820 w 6172820"/>
              <a:gd name="connsiteY11" fmla="*/ 451668 h 868593"/>
              <a:gd name="connsiteX12" fmla="*/ 6172820 w 6172820"/>
              <a:gd name="connsiteY12" fmla="*/ 868593 h 868593"/>
              <a:gd name="connsiteX13" fmla="*/ 6172820 w 6172820"/>
              <a:gd name="connsiteY13" fmla="*/ 868593 h 868593"/>
              <a:gd name="connsiteX14" fmla="*/ 5610408 w 6172820"/>
              <a:gd name="connsiteY14" fmla="*/ 868593 h 868593"/>
              <a:gd name="connsiteX15" fmla="*/ 4801082 w 6172820"/>
              <a:gd name="connsiteY15" fmla="*/ 868593 h 868593"/>
              <a:gd name="connsiteX16" fmla="*/ 4176942 w 6172820"/>
              <a:gd name="connsiteY16" fmla="*/ 868593 h 868593"/>
              <a:gd name="connsiteX17" fmla="*/ 3367616 w 6172820"/>
              <a:gd name="connsiteY17" fmla="*/ 868593 h 868593"/>
              <a:gd name="connsiteX18" fmla="*/ 2805204 w 6172820"/>
              <a:gd name="connsiteY18" fmla="*/ 868593 h 868593"/>
              <a:gd name="connsiteX19" fmla="*/ 2304519 w 6172820"/>
              <a:gd name="connsiteY19" fmla="*/ 868593 h 868593"/>
              <a:gd name="connsiteX20" fmla="*/ 1803835 w 6172820"/>
              <a:gd name="connsiteY20" fmla="*/ 868593 h 868593"/>
              <a:gd name="connsiteX21" fmla="*/ 1056238 w 6172820"/>
              <a:gd name="connsiteY21" fmla="*/ 868593 h 868593"/>
              <a:gd name="connsiteX22" fmla="*/ 0 w 6172820"/>
              <a:gd name="connsiteY22" fmla="*/ 868593 h 868593"/>
              <a:gd name="connsiteX23" fmla="*/ 0 w 6172820"/>
              <a:gd name="connsiteY23" fmla="*/ 868593 h 868593"/>
              <a:gd name="connsiteX24" fmla="*/ 0 w 6172820"/>
              <a:gd name="connsiteY24" fmla="*/ 434297 h 868593"/>
              <a:gd name="connsiteX25" fmla="*/ 0 w 6172820"/>
              <a:gd name="connsiteY25" fmla="*/ 0 h 86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172820" h="868593" fill="none" extrusionOk="0">
                <a:moveTo>
                  <a:pt x="0" y="0"/>
                </a:moveTo>
                <a:lnTo>
                  <a:pt x="0" y="0"/>
                </a:lnTo>
                <a:cubicBezTo>
                  <a:pt x="343622" y="38430"/>
                  <a:pt x="504519" y="31414"/>
                  <a:pt x="809325" y="0"/>
                </a:cubicBezTo>
                <a:cubicBezTo>
                  <a:pt x="1114131" y="-31414"/>
                  <a:pt x="1339322" y="-36879"/>
                  <a:pt x="1556922" y="0"/>
                </a:cubicBezTo>
                <a:cubicBezTo>
                  <a:pt x="1774522" y="36879"/>
                  <a:pt x="2041226" y="-30957"/>
                  <a:pt x="2242791" y="0"/>
                </a:cubicBezTo>
                <a:cubicBezTo>
                  <a:pt x="2444356" y="30957"/>
                  <a:pt x="2610634" y="-26523"/>
                  <a:pt x="2928660" y="0"/>
                </a:cubicBezTo>
                <a:cubicBezTo>
                  <a:pt x="3246686" y="26523"/>
                  <a:pt x="3402826" y="-19137"/>
                  <a:pt x="3737985" y="0"/>
                </a:cubicBezTo>
                <a:cubicBezTo>
                  <a:pt x="4073144" y="19137"/>
                  <a:pt x="4280675" y="-26017"/>
                  <a:pt x="4485583" y="0"/>
                </a:cubicBezTo>
                <a:cubicBezTo>
                  <a:pt x="4690491" y="26017"/>
                  <a:pt x="4855517" y="7378"/>
                  <a:pt x="4986267" y="0"/>
                </a:cubicBezTo>
                <a:cubicBezTo>
                  <a:pt x="5117017" y="-7378"/>
                  <a:pt x="5706008" y="-39515"/>
                  <a:pt x="6172820" y="0"/>
                </a:cubicBezTo>
                <a:lnTo>
                  <a:pt x="6172820" y="0"/>
                </a:lnTo>
                <a:cubicBezTo>
                  <a:pt x="6163273" y="146145"/>
                  <a:pt x="6190572" y="331781"/>
                  <a:pt x="6172820" y="451668"/>
                </a:cubicBezTo>
                <a:cubicBezTo>
                  <a:pt x="6155068" y="571555"/>
                  <a:pt x="6160265" y="725059"/>
                  <a:pt x="6172820" y="868593"/>
                </a:cubicBezTo>
                <a:lnTo>
                  <a:pt x="6172820" y="868593"/>
                </a:lnTo>
                <a:cubicBezTo>
                  <a:pt x="5979747" y="874859"/>
                  <a:pt x="5842570" y="881991"/>
                  <a:pt x="5610408" y="868593"/>
                </a:cubicBezTo>
                <a:cubicBezTo>
                  <a:pt x="5378246" y="855195"/>
                  <a:pt x="5191281" y="906647"/>
                  <a:pt x="4801082" y="868593"/>
                </a:cubicBezTo>
                <a:cubicBezTo>
                  <a:pt x="4410883" y="830539"/>
                  <a:pt x="4454802" y="888045"/>
                  <a:pt x="4176942" y="868593"/>
                </a:cubicBezTo>
                <a:cubicBezTo>
                  <a:pt x="3899082" y="849141"/>
                  <a:pt x="3754326" y="840937"/>
                  <a:pt x="3367616" y="868593"/>
                </a:cubicBezTo>
                <a:cubicBezTo>
                  <a:pt x="2980906" y="896249"/>
                  <a:pt x="3002832" y="849526"/>
                  <a:pt x="2805204" y="868593"/>
                </a:cubicBezTo>
                <a:cubicBezTo>
                  <a:pt x="2607576" y="887660"/>
                  <a:pt x="2450878" y="890941"/>
                  <a:pt x="2304519" y="868593"/>
                </a:cubicBezTo>
                <a:cubicBezTo>
                  <a:pt x="2158161" y="846245"/>
                  <a:pt x="2007007" y="844575"/>
                  <a:pt x="1803835" y="868593"/>
                </a:cubicBezTo>
                <a:cubicBezTo>
                  <a:pt x="1600663" y="892611"/>
                  <a:pt x="1207378" y="892565"/>
                  <a:pt x="1056238" y="868593"/>
                </a:cubicBezTo>
                <a:cubicBezTo>
                  <a:pt x="905098" y="844621"/>
                  <a:pt x="299432" y="836763"/>
                  <a:pt x="0" y="868593"/>
                </a:cubicBezTo>
                <a:lnTo>
                  <a:pt x="0" y="868593"/>
                </a:lnTo>
                <a:cubicBezTo>
                  <a:pt x="8761" y="688544"/>
                  <a:pt x="13147" y="576819"/>
                  <a:pt x="0" y="434297"/>
                </a:cubicBezTo>
                <a:cubicBezTo>
                  <a:pt x="-13147" y="291775"/>
                  <a:pt x="6202" y="107954"/>
                  <a:pt x="0" y="0"/>
                </a:cubicBezTo>
                <a:close/>
              </a:path>
              <a:path w="6172820" h="868593" stroke="0" extrusionOk="0">
                <a:moveTo>
                  <a:pt x="0" y="0"/>
                </a:moveTo>
                <a:lnTo>
                  <a:pt x="0" y="0"/>
                </a:lnTo>
                <a:cubicBezTo>
                  <a:pt x="271365" y="-1705"/>
                  <a:pt x="314241" y="12635"/>
                  <a:pt x="624141" y="0"/>
                </a:cubicBezTo>
                <a:cubicBezTo>
                  <a:pt x="934041" y="-12635"/>
                  <a:pt x="994110" y="20010"/>
                  <a:pt x="1124825" y="0"/>
                </a:cubicBezTo>
                <a:cubicBezTo>
                  <a:pt x="1255540" y="-20010"/>
                  <a:pt x="1643144" y="-36555"/>
                  <a:pt x="1934150" y="0"/>
                </a:cubicBezTo>
                <a:cubicBezTo>
                  <a:pt x="2225157" y="36555"/>
                  <a:pt x="2334840" y="-14205"/>
                  <a:pt x="2558291" y="0"/>
                </a:cubicBezTo>
                <a:cubicBezTo>
                  <a:pt x="2781742" y="14205"/>
                  <a:pt x="3022923" y="20686"/>
                  <a:pt x="3182432" y="0"/>
                </a:cubicBezTo>
                <a:cubicBezTo>
                  <a:pt x="3341941" y="-20686"/>
                  <a:pt x="3626837" y="24335"/>
                  <a:pt x="3991757" y="0"/>
                </a:cubicBezTo>
                <a:cubicBezTo>
                  <a:pt x="4356678" y="-24335"/>
                  <a:pt x="4298317" y="-6674"/>
                  <a:pt x="4554169" y="0"/>
                </a:cubicBezTo>
                <a:cubicBezTo>
                  <a:pt x="4810021" y="6674"/>
                  <a:pt x="5144009" y="8769"/>
                  <a:pt x="5363495" y="0"/>
                </a:cubicBezTo>
                <a:cubicBezTo>
                  <a:pt x="5582981" y="-8769"/>
                  <a:pt x="5831430" y="32357"/>
                  <a:pt x="6172820" y="0"/>
                </a:cubicBezTo>
                <a:lnTo>
                  <a:pt x="6172820" y="0"/>
                </a:lnTo>
                <a:cubicBezTo>
                  <a:pt x="6192867" y="103926"/>
                  <a:pt x="6172330" y="246952"/>
                  <a:pt x="6172820" y="434297"/>
                </a:cubicBezTo>
                <a:cubicBezTo>
                  <a:pt x="6173310" y="621642"/>
                  <a:pt x="6152686" y="757635"/>
                  <a:pt x="6172820" y="868593"/>
                </a:cubicBezTo>
                <a:lnTo>
                  <a:pt x="6172820" y="868593"/>
                </a:lnTo>
                <a:cubicBezTo>
                  <a:pt x="5807468" y="849979"/>
                  <a:pt x="5610388" y="836051"/>
                  <a:pt x="5425223" y="868593"/>
                </a:cubicBezTo>
                <a:cubicBezTo>
                  <a:pt x="5240058" y="901135"/>
                  <a:pt x="4881872" y="900083"/>
                  <a:pt x="4615898" y="868593"/>
                </a:cubicBezTo>
                <a:cubicBezTo>
                  <a:pt x="4349925" y="837103"/>
                  <a:pt x="4189995" y="845152"/>
                  <a:pt x="3806572" y="868593"/>
                </a:cubicBezTo>
                <a:cubicBezTo>
                  <a:pt x="3423149" y="892034"/>
                  <a:pt x="3409648" y="891833"/>
                  <a:pt x="3244160" y="868593"/>
                </a:cubicBezTo>
                <a:cubicBezTo>
                  <a:pt x="3078672" y="845353"/>
                  <a:pt x="2846236" y="898134"/>
                  <a:pt x="2558291" y="868593"/>
                </a:cubicBezTo>
                <a:cubicBezTo>
                  <a:pt x="2270346" y="839052"/>
                  <a:pt x="1959374" y="895629"/>
                  <a:pt x="1748966" y="868593"/>
                </a:cubicBezTo>
                <a:cubicBezTo>
                  <a:pt x="1538559" y="841557"/>
                  <a:pt x="1342989" y="885004"/>
                  <a:pt x="1063097" y="868593"/>
                </a:cubicBezTo>
                <a:cubicBezTo>
                  <a:pt x="783205" y="852182"/>
                  <a:pt x="283441" y="818773"/>
                  <a:pt x="0" y="868593"/>
                </a:cubicBezTo>
                <a:lnTo>
                  <a:pt x="0" y="868593"/>
                </a:lnTo>
                <a:cubicBezTo>
                  <a:pt x="3062" y="715732"/>
                  <a:pt x="17832" y="546369"/>
                  <a:pt x="0" y="451668"/>
                </a:cubicBezTo>
                <a:cubicBezTo>
                  <a:pt x="-17832" y="356968"/>
                  <a:pt x="11427" y="140235"/>
                  <a:pt x="0" y="0"/>
                </a:cubicBezTo>
                <a:close/>
              </a:path>
            </a:pathLst>
          </a:custGeom>
          <a:solidFill>
            <a:srgbClr val="F8BE94"/>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GB" dirty="0">
                <a:solidFill>
                  <a:schemeClr val="tx1"/>
                </a:solidFill>
              </a:rPr>
              <a:t>It is not known exactly why they did this but one reason suggested is that it made them look more intimidating. </a:t>
            </a:r>
          </a:p>
        </p:txBody>
      </p:sp>
      <p:sp>
        <p:nvSpPr>
          <p:cNvPr id="25" name="Rounded Rectangle 24">
            <a:extLst>
              <a:ext uri="{FF2B5EF4-FFF2-40B4-BE49-F238E27FC236}">
                <a16:creationId xmlns:a16="http://schemas.microsoft.com/office/drawing/2014/main" id="{2ADB1210-6B75-8240-ACAD-BFBC63E3F723}"/>
              </a:ext>
            </a:extLst>
          </p:cNvPr>
          <p:cNvSpPr/>
          <p:nvPr/>
        </p:nvSpPr>
        <p:spPr>
          <a:xfrm>
            <a:off x="2303842" y="5288619"/>
            <a:ext cx="7574692" cy="868593"/>
          </a:xfrm>
          <a:custGeom>
            <a:avLst/>
            <a:gdLst>
              <a:gd name="connsiteX0" fmla="*/ 0 w 7574692"/>
              <a:gd name="connsiteY0" fmla="*/ 0 h 868593"/>
              <a:gd name="connsiteX1" fmla="*/ 0 w 7574692"/>
              <a:gd name="connsiteY1" fmla="*/ 0 h 868593"/>
              <a:gd name="connsiteX2" fmla="*/ 764355 w 7574692"/>
              <a:gd name="connsiteY2" fmla="*/ 0 h 868593"/>
              <a:gd name="connsiteX3" fmla="*/ 1225723 w 7574692"/>
              <a:gd name="connsiteY3" fmla="*/ 0 h 868593"/>
              <a:gd name="connsiteX4" fmla="*/ 1838584 w 7574692"/>
              <a:gd name="connsiteY4" fmla="*/ 0 h 868593"/>
              <a:gd name="connsiteX5" fmla="*/ 2678687 w 7574692"/>
              <a:gd name="connsiteY5" fmla="*/ 0 h 868593"/>
              <a:gd name="connsiteX6" fmla="*/ 3367295 w 7574692"/>
              <a:gd name="connsiteY6" fmla="*/ 0 h 868593"/>
              <a:gd name="connsiteX7" fmla="*/ 4131650 w 7574692"/>
              <a:gd name="connsiteY7" fmla="*/ 0 h 868593"/>
              <a:gd name="connsiteX8" fmla="*/ 4744512 w 7574692"/>
              <a:gd name="connsiteY8" fmla="*/ 0 h 868593"/>
              <a:gd name="connsiteX9" fmla="*/ 5433120 w 7574692"/>
              <a:gd name="connsiteY9" fmla="*/ 0 h 868593"/>
              <a:gd name="connsiteX10" fmla="*/ 6273222 w 7574692"/>
              <a:gd name="connsiteY10" fmla="*/ 0 h 868593"/>
              <a:gd name="connsiteX11" fmla="*/ 6810337 w 7574692"/>
              <a:gd name="connsiteY11" fmla="*/ 0 h 868593"/>
              <a:gd name="connsiteX12" fmla="*/ 7574692 w 7574692"/>
              <a:gd name="connsiteY12" fmla="*/ 0 h 868593"/>
              <a:gd name="connsiteX13" fmla="*/ 7574692 w 7574692"/>
              <a:gd name="connsiteY13" fmla="*/ 0 h 868593"/>
              <a:gd name="connsiteX14" fmla="*/ 7574692 w 7574692"/>
              <a:gd name="connsiteY14" fmla="*/ 416925 h 868593"/>
              <a:gd name="connsiteX15" fmla="*/ 7574692 w 7574692"/>
              <a:gd name="connsiteY15" fmla="*/ 868593 h 868593"/>
              <a:gd name="connsiteX16" fmla="*/ 7574692 w 7574692"/>
              <a:gd name="connsiteY16" fmla="*/ 868593 h 868593"/>
              <a:gd name="connsiteX17" fmla="*/ 6886084 w 7574692"/>
              <a:gd name="connsiteY17" fmla="*/ 868593 h 868593"/>
              <a:gd name="connsiteX18" fmla="*/ 6197475 w 7574692"/>
              <a:gd name="connsiteY18" fmla="*/ 868593 h 868593"/>
              <a:gd name="connsiteX19" fmla="*/ 5660361 w 7574692"/>
              <a:gd name="connsiteY19" fmla="*/ 868593 h 868593"/>
              <a:gd name="connsiteX20" fmla="*/ 4971752 w 7574692"/>
              <a:gd name="connsiteY20" fmla="*/ 868593 h 868593"/>
              <a:gd name="connsiteX21" fmla="*/ 4283144 w 7574692"/>
              <a:gd name="connsiteY21" fmla="*/ 868593 h 868593"/>
              <a:gd name="connsiteX22" fmla="*/ 3594536 w 7574692"/>
              <a:gd name="connsiteY22" fmla="*/ 868593 h 868593"/>
              <a:gd name="connsiteX23" fmla="*/ 2905927 w 7574692"/>
              <a:gd name="connsiteY23" fmla="*/ 868593 h 868593"/>
              <a:gd name="connsiteX24" fmla="*/ 2293066 w 7574692"/>
              <a:gd name="connsiteY24" fmla="*/ 868593 h 868593"/>
              <a:gd name="connsiteX25" fmla="*/ 1528711 w 7574692"/>
              <a:gd name="connsiteY25" fmla="*/ 868593 h 868593"/>
              <a:gd name="connsiteX26" fmla="*/ 840102 w 7574692"/>
              <a:gd name="connsiteY26" fmla="*/ 868593 h 868593"/>
              <a:gd name="connsiteX27" fmla="*/ 0 w 7574692"/>
              <a:gd name="connsiteY27" fmla="*/ 868593 h 868593"/>
              <a:gd name="connsiteX28" fmla="*/ 0 w 7574692"/>
              <a:gd name="connsiteY28" fmla="*/ 868593 h 868593"/>
              <a:gd name="connsiteX29" fmla="*/ 0 w 7574692"/>
              <a:gd name="connsiteY29" fmla="*/ 416925 h 868593"/>
              <a:gd name="connsiteX30" fmla="*/ 0 w 7574692"/>
              <a:gd name="connsiteY30" fmla="*/ 0 h 86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74692" h="868593" fill="none" extrusionOk="0">
                <a:moveTo>
                  <a:pt x="0" y="0"/>
                </a:moveTo>
                <a:lnTo>
                  <a:pt x="0" y="0"/>
                </a:lnTo>
                <a:cubicBezTo>
                  <a:pt x="217868" y="28799"/>
                  <a:pt x="404274" y="6941"/>
                  <a:pt x="764355" y="0"/>
                </a:cubicBezTo>
                <a:cubicBezTo>
                  <a:pt x="1124436" y="-6941"/>
                  <a:pt x="1066934" y="-22449"/>
                  <a:pt x="1225723" y="0"/>
                </a:cubicBezTo>
                <a:cubicBezTo>
                  <a:pt x="1384512" y="22449"/>
                  <a:pt x="1575401" y="-12433"/>
                  <a:pt x="1838584" y="0"/>
                </a:cubicBezTo>
                <a:cubicBezTo>
                  <a:pt x="2101767" y="12433"/>
                  <a:pt x="2418835" y="-27421"/>
                  <a:pt x="2678687" y="0"/>
                </a:cubicBezTo>
                <a:cubicBezTo>
                  <a:pt x="2938539" y="27421"/>
                  <a:pt x="3137134" y="-16710"/>
                  <a:pt x="3367295" y="0"/>
                </a:cubicBezTo>
                <a:cubicBezTo>
                  <a:pt x="3597456" y="16710"/>
                  <a:pt x="3797267" y="35028"/>
                  <a:pt x="4131650" y="0"/>
                </a:cubicBezTo>
                <a:cubicBezTo>
                  <a:pt x="4466034" y="-35028"/>
                  <a:pt x="4500161" y="10078"/>
                  <a:pt x="4744512" y="0"/>
                </a:cubicBezTo>
                <a:cubicBezTo>
                  <a:pt x="4988863" y="-10078"/>
                  <a:pt x="5128839" y="-353"/>
                  <a:pt x="5433120" y="0"/>
                </a:cubicBezTo>
                <a:cubicBezTo>
                  <a:pt x="5737401" y="353"/>
                  <a:pt x="6051984" y="-7606"/>
                  <a:pt x="6273222" y="0"/>
                </a:cubicBezTo>
                <a:cubicBezTo>
                  <a:pt x="6494460" y="7606"/>
                  <a:pt x="6696235" y="490"/>
                  <a:pt x="6810337" y="0"/>
                </a:cubicBezTo>
                <a:cubicBezTo>
                  <a:pt x="6924439" y="-490"/>
                  <a:pt x="7282299" y="-26966"/>
                  <a:pt x="7574692" y="0"/>
                </a:cubicBezTo>
                <a:lnTo>
                  <a:pt x="7574692" y="0"/>
                </a:lnTo>
                <a:cubicBezTo>
                  <a:pt x="7560412" y="141499"/>
                  <a:pt x="7575023" y="232950"/>
                  <a:pt x="7574692" y="416925"/>
                </a:cubicBezTo>
                <a:cubicBezTo>
                  <a:pt x="7574361" y="600900"/>
                  <a:pt x="7565209" y="689096"/>
                  <a:pt x="7574692" y="868593"/>
                </a:cubicBezTo>
                <a:lnTo>
                  <a:pt x="7574692" y="868593"/>
                </a:lnTo>
                <a:cubicBezTo>
                  <a:pt x="7335144" y="855767"/>
                  <a:pt x="7108402" y="859730"/>
                  <a:pt x="6886084" y="868593"/>
                </a:cubicBezTo>
                <a:cubicBezTo>
                  <a:pt x="6663766" y="877456"/>
                  <a:pt x="6394795" y="838898"/>
                  <a:pt x="6197475" y="868593"/>
                </a:cubicBezTo>
                <a:cubicBezTo>
                  <a:pt x="6000155" y="898288"/>
                  <a:pt x="5880875" y="862547"/>
                  <a:pt x="5660361" y="868593"/>
                </a:cubicBezTo>
                <a:cubicBezTo>
                  <a:pt x="5439847" y="874639"/>
                  <a:pt x="5125305" y="873231"/>
                  <a:pt x="4971752" y="868593"/>
                </a:cubicBezTo>
                <a:cubicBezTo>
                  <a:pt x="4818199" y="863955"/>
                  <a:pt x="4591614" y="847178"/>
                  <a:pt x="4283144" y="868593"/>
                </a:cubicBezTo>
                <a:cubicBezTo>
                  <a:pt x="3974674" y="890008"/>
                  <a:pt x="3828394" y="890196"/>
                  <a:pt x="3594536" y="868593"/>
                </a:cubicBezTo>
                <a:cubicBezTo>
                  <a:pt x="3360678" y="846990"/>
                  <a:pt x="3083475" y="855588"/>
                  <a:pt x="2905927" y="868593"/>
                </a:cubicBezTo>
                <a:cubicBezTo>
                  <a:pt x="2728379" y="881598"/>
                  <a:pt x="2506071" y="857689"/>
                  <a:pt x="2293066" y="868593"/>
                </a:cubicBezTo>
                <a:cubicBezTo>
                  <a:pt x="2080061" y="879497"/>
                  <a:pt x="1900606" y="849680"/>
                  <a:pt x="1528711" y="868593"/>
                </a:cubicBezTo>
                <a:cubicBezTo>
                  <a:pt x="1156816" y="887506"/>
                  <a:pt x="1139714" y="869617"/>
                  <a:pt x="840102" y="868593"/>
                </a:cubicBezTo>
                <a:cubicBezTo>
                  <a:pt x="540490" y="867569"/>
                  <a:pt x="344258" y="844604"/>
                  <a:pt x="0" y="868593"/>
                </a:cubicBezTo>
                <a:lnTo>
                  <a:pt x="0" y="868593"/>
                </a:lnTo>
                <a:cubicBezTo>
                  <a:pt x="19721" y="751984"/>
                  <a:pt x="2122" y="556619"/>
                  <a:pt x="0" y="416925"/>
                </a:cubicBezTo>
                <a:cubicBezTo>
                  <a:pt x="-2122" y="277231"/>
                  <a:pt x="-18108" y="190188"/>
                  <a:pt x="0" y="0"/>
                </a:cubicBezTo>
                <a:close/>
              </a:path>
              <a:path w="7574692" h="868593" stroke="0" extrusionOk="0">
                <a:moveTo>
                  <a:pt x="0" y="0"/>
                </a:moveTo>
                <a:lnTo>
                  <a:pt x="0" y="0"/>
                </a:lnTo>
                <a:cubicBezTo>
                  <a:pt x="202007" y="4951"/>
                  <a:pt x="322884" y="-21778"/>
                  <a:pt x="612861" y="0"/>
                </a:cubicBezTo>
                <a:cubicBezTo>
                  <a:pt x="902838" y="21778"/>
                  <a:pt x="943463" y="-22778"/>
                  <a:pt x="1074229" y="0"/>
                </a:cubicBezTo>
                <a:cubicBezTo>
                  <a:pt x="1204995" y="22778"/>
                  <a:pt x="1621773" y="-17776"/>
                  <a:pt x="1914331" y="0"/>
                </a:cubicBezTo>
                <a:cubicBezTo>
                  <a:pt x="2206889" y="17776"/>
                  <a:pt x="2328006" y="-4629"/>
                  <a:pt x="2527193" y="0"/>
                </a:cubicBezTo>
                <a:cubicBezTo>
                  <a:pt x="2726380" y="4629"/>
                  <a:pt x="2872732" y="-8472"/>
                  <a:pt x="3140054" y="0"/>
                </a:cubicBezTo>
                <a:cubicBezTo>
                  <a:pt x="3407376" y="8472"/>
                  <a:pt x="3713095" y="9746"/>
                  <a:pt x="3980156" y="0"/>
                </a:cubicBezTo>
                <a:cubicBezTo>
                  <a:pt x="4247217" y="-9746"/>
                  <a:pt x="4372774" y="1092"/>
                  <a:pt x="4517271" y="0"/>
                </a:cubicBezTo>
                <a:cubicBezTo>
                  <a:pt x="4661769" y="-1092"/>
                  <a:pt x="4965517" y="19707"/>
                  <a:pt x="5357373" y="0"/>
                </a:cubicBezTo>
                <a:cubicBezTo>
                  <a:pt x="5749229" y="-19707"/>
                  <a:pt x="5970049" y="-23752"/>
                  <a:pt x="6197475" y="0"/>
                </a:cubicBezTo>
                <a:cubicBezTo>
                  <a:pt x="6424901" y="23752"/>
                  <a:pt x="6730047" y="-27512"/>
                  <a:pt x="6886084" y="0"/>
                </a:cubicBezTo>
                <a:cubicBezTo>
                  <a:pt x="7042121" y="27512"/>
                  <a:pt x="7353362" y="32291"/>
                  <a:pt x="7574692" y="0"/>
                </a:cubicBezTo>
                <a:lnTo>
                  <a:pt x="7574692" y="0"/>
                </a:lnTo>
                <a:cubicBezTo>
                  <a:pt x="7594227" y="182583"/>
                  <a:pt x="7577159" y="335411"/>
                  <a:pt x="7574692" y="425611"/>
                </a:cubicBezTo>
                <a:cubicBezTo>
                  <a:pt x="7572225" y="515811"/>
                  <a:pt x="7580884" y="725512"/>
                  <a:pt x="7574692" y="868593"/>
                </a:cubicBezTo>
                <a:lnTo>
                  <a:pt x="7574692" y="868593"/>
                </a:lnTo>
                <a:cubicBezTo>
                  <a:pt x="7418100" y="881007"/>
                  <a:pt x="7138237" y="857978"/>
                  <a:pt x="6886084" y="868593"/>
                </a:cubicBezTo>
                <a:cubicBezTo>
                  <a:pt x="6633931" y="879208"/>
                  <a:pt x="6486369" y="846572"/>
                  <a:pt x="6348969" y="868593"/>
                </a:cubicBezTo>
                <a:cubicBezTo>
                  <a:pt x="6211570" y="890614"/>
                  <a:pt x="5871201" y="890512"/>
                  <a:pt x="5660361" y="868593"/>
                </a:cubicBezTo>
                <a:cubicBezTo>
                  <a:pt x="5449521" y="846674"/>
                  <a:pt x="5216997" y="844265"/>
                  <a:pt x="4820259" y="868593"/>
                </a:cubicBezTo>
                <a:cubicBezTo>
                  <a:pt x="4423521" y="892921"/>
                  <a:pt x="4393812" y="839301"/>
                  <a:pt x="4131650" y="868593"/>
                </a:cubicBezTo>
                <a:cubicBezTo>
                  <a:pt x="3869488" y="897885"/>
                  <a:pt x="3786763" y="871146"/>
                  <a:pt x="3670283" y="868593"/>
                </a:cubicBezTo>
                <a:cubicBezTo>
                  <a:pt x="3553803" y="866040"/>
                  <a:pt x="3276103" y="852093"/>
                  <a:pt x="3133168" y="868593"/>
                </a:cubicBezTo>
                <a:cubicBezTo>
                  <a:pt x="2990234" y="885093"/>
                  <a:pt x="2466731" y="891168"/>
                  <a:pt x="2293066" y="868593"/>
                </a:cubicBezTo>
                <a:cubicBezTo>
                  <a:pt x="2119401" y="846018"/>
                  <a:pt x="1875307" y="867374"/>
                  <a:pt x="1604457" y="868593"/>
                </a:cubicBezTo>
                <a:cubicBezTo>
                  <a:pt x="1333607" y="869812"/>
                  <a:pt x="1333939" y="877010"/>
                  <a:pt x="1067343" y="868593"/>
                </a:cubicBezTo>
                <a:cubicBezTo>
                  <a:pt x="800747" y="860176"/>
                  <a:pt x="496915" y="824635"/>
                  <a:pt x="0" y="868593"/>
                </a:cubicBezTo>
                <a:lnTo>
                  <a:pt x="0" y="868593"/>
                </a:lnTo>
                <a:cubicBezTo>
                  <a:pt x="-17053" y="690323"/>
                  <a:pt x="-1207" y="586093"/>
                  <a:pt x="0" y="460354"/>
                </a:cubicBezTo>
                <a:cubicBezTo>
                  <a:pt x="1207" y="334615"/>
                  <a:pt x="7776" y="213252"/>
                  <a:pt x="0" y="0"/>
                </a:cubicBezTo>
                <a:close/>
              </a:path>
            </a:pathLst>
          </a:custGeom>
          <a:solidFill>
            <a:srgbClr val="F8BE94"/>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GB" dirty="0">
                <a:solidFill>
                  <a:schemeClr val="tx1"/>
                </a:solidFill>
              </a:rPr>
              <a:t>Other reasons include that it prevented wounds from being infected by dirty clothes and that it gave them more freedom to move in battles.</a:t>
            </a:r>
          </a:p>
        </p:txBody>
      </p:sp>
    </p:spTree>
    <p:extLst>
      <p:ext uri="{BB962C8B-B14F-4D97-AF65-F5344CB8AC3E}">
        <p14:creationId xmlns:p14="http://schemas.microsoft.com/office/powerpoint/2010/main" val="43661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80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82431192-B9C6-C145-9421-B6A8612B66D3}"/>
              </a:ext>
            </a:extLst>
          </p:cNvPr>
          <p:cNvSpPr/>
          <p:nvPr/>
        </p:nvSpPr>
        <p:spPr>
          <a:xfrm>
            <a:off x="2081539" y="523221"/>
            <a:ext cx="8019302" cy="5772627"/>
          </a:xfrm>
          <a:prstGeom prst="roundRect">
            <a:avLst>
              <a:gd name="adj" fmla="val 4196"/>
            </a:avLst>
          </a:prstGeom>
          <a:solidFill>
            <a:srgbClr val="90C8E5">
              <a:alpha val="3973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p:cNvSpPr>
            <a:spLocks noGrp="1"/>
          </p:cNvSpPr>
          <p:nvPr>
            <p:ph type="title"/>
          </p:nvPr>
        </p:nvSpPr>
        <p:spPr>
          <a:xfrm>
            <a:off x="1981199" y="464029"/>
            <a:ext cx="8220075" cy="994306"/>
          </a:xfrm>
        </p:spPr>
        <p:txBody>
          <a:bodyPr/>
          <a:lstStyle/>
          <a:p>
            <a:pPr algn="ctr">
              <a:spcBef>
                <a:spcPts val="0"/>
              </a:spcBef>
            </a:pPr>
            <a:r>
              <a:rPr lang="en-GB" sz="3300" b="1" dirty="0">
                <a:solidFill>
                  <a:srgbClr val="000000"/>
                </a:solidFill>
                <a:latin typeface="+mj-lt"/>
              </a:rPr>
              <a:t>Shields and Armour</a:t>
            </a:r>
            <a:endParaRPr lang="en-GB" sz="3300" dirty="0">
              <a:latin typeface="+mj-lt"/>
            </a:endParaRPr>
          </a:p>
        </p:txBody>
      </p:sp>
      <p:pic>
        <p:nvPicPr>
          <p:cNvPr id="3" name="Picture 2" descr="A bell from a ceiling&#10;&#10;Description automatically generated with low confidence">
            <a:extLst>
              <a:ext uri="{FF2B5EF4-FFF2-40B4-BE49-F238E27FC236}">
                <a16:creationId xmlns:a16="http://schemas.microsoft.com/office/drawing/2014/main" id="{9C37D9A6-8CBA-184C-99BD-AEC780B60F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251" r="9251"/>
          <a:stretch/>
        </p:blipFill>
        <p:spPr>
          <a:xfrm>
            <a:off x="2775117" y="1418228"/>
            <a:ext cx="6830202" cy="4553468"/>
          </a:xfrm>
          <a:custGeom>
            <a:avLst/>
            <a:gdLst>
              <a:gd name="connsiteX0" fmla="*/ 0 w 6830202"/>
              <a:gd name="connsiteY0" fmla="*/ 0 h 4553468"/>
              <a:gd name="connsiteX1" fmla="*/ 614718 w 6830202"/>
              <a:gd name="connsiteY1" fmla="*/ 0 h 4553468"/>
              <a:gd name="connsiteX2" fmla="*/ 1366040 w 6830202"/>
              <a:gd name="connsiteY2" fmla="*/ 0 h 4553468"/>
              <a:gd name="connsiteX3" fmla="*/ 1912457 w 6830202"/>
              <a:gd name="connsiteY3" fmla="*/ 0 h 4553468"/>
              <a:gd name="connsiteX4" fmla="*/ 2595477 w 6830202"/>
              <a:gd name="connsiteY4" fmla="*/ 0 h 4553468"/>
              <a:gd name="connsiteX5" fmla="*/ 3346799 w 6830202"/>
              <a:gd name="connsiteY5" fmla="*/ 0 h 4553468"/>
              <a:gd name="connsiteX6" fmla="*/ 3824913 w 6830202"/>
              <a:gd name="connsiteY6" fmla="*/ 0 h 4553468"/>
              <a:gd name="connsiteX7" fmla="*/ 4303027 w 6830202"/>
              <a:gd name="connsiteY7" fmla="*/ 0 h 4553468"/>
              <a:gd name="connsiteX8" fmla="*/ 5122652 w 6830202"/>
              <a:gd name="connsiteY8" fmla="*/ 0 h 4553468"/>
              <a:gd name="connsiteX9" fmla="*/ 5805672 w 6830202"/>
              <a:gd name="connsiteY9" fmla="*/ 0 h 4553468"/>
              <a:gd name="connsiteX10" fmla="*/ 6830202 w 6830202"/>
              <a:gd name="connsiteY10" fmla="*/ 0 h 4553468"/>
              <a:gd name="connsiteX11" fmla="*/ 6830202 w 6830202"/>
              <a:gd name="connsiteY11" fmla="*/ 650495 h 4553468"/>
              <a:gd name="connsiteX12" fmla="*/ 6830202 w 6830202"/>
              <a:gd name="connsiteY12" fmla="*/ 1346526 h 4553468"/>
              <a:gd name="connsiteX13" fmla="*/ 6830202 w 6830202"/>
              <a:gd name="connsiteY13" fmla="*/ 1905952 h 4553468"/>
              <a:gd name="connsiteX14" fmla="*/ 6830202 w 6830202"/>
              <a:gd name="connsiteY14" fmla="*/ 2556447 h 4553468"/>
              <a:gd name="connsiteX15" fmla="*/ 6830202 w 6830202"/>
              <a:gd name="connsiteY15" fmla="*/ 3070338 h 4553468"/>
              <a:gd name="connsiteX16" fmla="*/ 6830202 w 6830202"/>
              <a:gd name="connsiteY16" fmla="*/ 3811903 h 4553468"/>
              <a:gd name="connsiteX17" fmla="*/ 6830202 w 6830202"/>
              <a:gd name="connsiteY17" fmla="*/ 4553468 h 4553468"/>
              <a:gd name="connsiteX18" fmla="*/ 6010578 w 6830202"/>
              <a:gd name="connsiteY18" fmla="*/ 4553468 h 4553468"/>
              <a:gd name="connsiteX19" fmla="*/ 5259256 w 6830202"/>
              <a:gd name="connsiteY19" fmla="*/ 4553468 h 4553468"/>
              <a:gd name="connsiteX20" fmla="*/ 4712839 w 6830202"/>
              <a:gd name="connsiteY20" fmla="*/ 4553468 h 4553468"/>
              <a:gd name="connsiteX21" fmla="*/ 3893215 w 6830202"/>
              <a:gd name="connsiteY21" fmla="*/ 4553468 h 4553468"/>
              <a:gd name="connsiteX22" fmla="*/ 3210195 w 6830202"/>
              <a:gd name="connsiteY22" fmla="*/ 4553468 h 4553468"/>
              <a:gd name="connsiteX23" fmla="*/ 2732081 w 6830202"/>
              <a:gd name="connsiteY23" fmla="*/ 4553468 h 4553468"/>
              <a:gd name="connsiteX24" fmla="*/ 2049061 w 6830202"/>
              <a:gd name="connsiteY24" fmla="*/ 4553468 h 4553468"/>
              <a:gd name="connsiteX25" fmla="*/ 1434342 w 6830202"/>
              <a:gd name="connsiteY25" fmla="*/ 4553468 h 4553468"/>
              <a:gd name="connsiteX26" fmla="*/ 819624 w 6830202"/>
              <a:gd name="connsiteY26" fmla="*/ 4553468 h 4553468"/>
              <a:gd name="connsiteX27" fmla="*/ 0 w 6830202"/>
              <a:gd name="connsiteY27" fmla="*/ 4553468 h 4553468"/>
              <a:gd name="connsiteX28" fmla="*/ 0 w 6830202"/>
              <a:gd name="connsiteY28" fmla="*/ 3948507 h 4553468"/>
              <a:gd name="connsiteX29" fmla="*/ 0 w 6830202"/>
              <a:gd name="connsiteY29" fmla="*/ 3252477 h 4553468"/>
              <a:gd name="connsiteX30" fmla="*/ 0 w 6830202"/>
              <a:gd name="connsiteY30" fmla="*/ 2647516 h 4553468"/>
              <a:gd name="connsiteX31" fmla="*/ 0 w 6830202"/>
              <a:gd name="connsiteY31" fmla="*/ 2133625 h 4553468"/>
              <a:gd name="connsiteX32" fmla="*/ 0 w 6830202"/>
              <a:gd name="connsiteY32" fmla="*/ 1528664 h 4553468"/>
              <a:gd name="connsiteX33" fmla="*/ 0 w 6830202"/>
              <a:gd name="connsiteY33" fmla="*/ 832634 h 4553468"/>
              <a:gd name="connsiteX34" fmla="*/ 0 w 6830202"/>
              <a:gd name="connsiteY34" fmla="*/ 0 h 455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830202" h="4553468" fill="none" extrusionOk="0">
                <a:moveTo>
                  <a:pt x="0" y="0"/>
                </a:moveTo>
                <a:cubicBezTo>
                  <a:pt x="287216" y="13230"/>
                  <a:pt x="428545" y="26430"/>
                  <a:pt x="614718" y="0"/>
                </a:cubicBezTo>
                <a:cubicBezTo>
                  <a:pt x="800891" y="-26430"/>
                  <a:pt x="1031639" y="-20766"/>
                  <a:pt x="1366040" y="0"/>
                </a:cubicBezTo>
                <a:cubicBezTo>
                  <a:pt x="1700441" y="20766"/>
                  <a:pt x="1769558" y="-22213"/>
                  <a:pt x="1912457" y="0"/>
                </a:cubicBezTo>
                <a:cubicBezTo>
                  <a:pt x="2055356" y="22213"/>
                  <a:pt x="2430116" y="-32151"/>
                  <a:pt x="2595477" y="0"/>
                </a:cubicBezTo>
                <a:cubicBezTo>
                  <a:pt x="2760838" y="32151"/>
                  <a:pt x="3173913" y="-28355"/>
                  <a:pt x="3346799" y="0"/>
                </a:cubicBezTo>
                <a:cubicBezTo>
                  <a:pt x="3519685" y="28355"/>
                  <a:pt x="3717944" y="18421"/>
                  <a:pt x="3824913" y="0"/>
                </a:cubicBezTo>
                <a:cubicBezTo>
                  <a:pt x="3931882" y="-18421"/>
                  <a:pt x="4161187" y="14160"/>
                  <a:pt x="4303027" y="0"/>
                </a:cubicBezTo>
                <a:cubicBezTo>
                  <a:pt x="4444867" y="-14160"/>
                  <a:pt x="4848478" y="21748"/>
                  <a:pt x="5122652" y="0"/>
                </a:cubicBezTo>
                <a:cubicBezTo>
                  <a:pt x="5396826" y="-21748"/>
                  <a:pt x="5587003" y="-31916"/>
                  <a:pt x="5805672" y="0"/>
                </a:cubicBezTo>
                <a:cubicBezTo>
                  <a:pt x="6024341" y="31916"/>
                  <a:pt x="6333020" y="5289"/>
                  <a:pt x="6830202" y="0"/>
                </a:cubicBezTo>
                <a:cubicBezTo>
                  <a:pt x="6859575" y="318471"/>
                  <a:pt x="6843464" y="418029"/>
                  <a:pt x="6830202" y="650495"/>
                </a:cubicBezTo>
                <a:cubicBezTo>
                  <a:pt x="6816940" y="882962"/>
                  <a:pt x="6825357" y="1114601"/>
                  <a:pt x="6830202" y="1346526"/>
                </a:cubicBezTo>
                <a:cubicBezTo>
                  <a:pt x="6835047" y="1578451"/>
                  <a:pt x="6835329" y="1669672"/>
                  <a:pt x="6830202" y="1905952"/>
                </a:cubicBezTo>
                <a:cubicBezTo>
                  <a:pt x="6825075" y="2142232"/>
                  <a:pt x="6862187" y="2414282"/>
                  <a:pt x="6830202" y="2556447"/>
                </a:cubicBezTo>
                <a:cubicBezTo>
                  <a:pt x="6798217" y="2698612"/>
                  <a:pt x="6849134" y="2872457"/>
                  <a:pt x="6830202" y="3070338"/>
                </a:cubicBezTo>
                <a:cubicBezTo>
                  <a:pt x="6811270" y="3268219"/>
                  <a:pt x="6853216" y="3539513"/>
                  <a:pt x="6830202" y="3811903"/>
                </a:cubicBezTo>
                <a:cubicBezTo>
                  <a:pt x="6807188" y="4084293"/>
                  <a:pt x="6838339" y="4249766"/>
                  <a:pt x="6830202" y="4553468"/>
                </a:cubicBezTo>
                <a:cubicBezTo>
                  <a:pt x="6627853" y="4564356"/>
                  <a:pt x="6409340" y="4518561"/>
                  <a:pt x="6010578" y="4553468"/>
                </a:cubicBezTo>
                <a:cubicBezTo>
                  <a:pt x="5611816" y="4588375"/>
                  <a:pt x="5586056" y="4527352"/>
                  <a:pt x="5259256" y="4553468"/>
                </a:cubicBezTo>
                <a:cubicBezTo>
                  <a:pt x="4932456" y="4579584"/>
                  <a:pt x="4852224" y="4544862"/>
                  <a:pt x="4712839" y="4553468"/>
                </a:cubicBezTo>
                <a:cubicBezTo>
                  <a:pt x="4573454" y="4562074"/>
                  <a:pt x="4223581" y="4581759"/>
                  <a:pt x="3893215" y="4553468"/>
                </a:cubicBezTo>
                <a:cubicBezTo>
                  <a:pt x="3562849" y="4525177"/>
                  <a:pt x="3360742" y="4548130"/>
                  <a:pt x="3210195" y="4553468"/>
                </a:cubicBezTo>
                <a:cubicBezTo>
                  <a:pt x="3059648" y="4558806"/>
                  <a:pt x="2852673" y="4557654"/>
                  <a:pt x="2732081" y="4553468"/>
                </a:cubicBezTo>
                <a:cubicBezTo>
                  <a:pt x="2611489" y="4549282"/>
                  <a:pt x="2333536" y="4571773"/>
                  <a:pt x="2049061" y="4553468"/>
                </a:cubicBezTo>
                <a:cubicBezTo>
                  <a:pt x="1764586" y="4535163"/>
                  <a:pt x="1585261" y="4531365"/>
                  <a:pt x="1434342" y="4553468"/>
                </a:cubicBezTo>
                <a:cubicBezTo>
                  <a:pt x="1283423" y="4575571"/>
                  <a:pt x="1058096" y="4524313"/>
                  <a:pt x="819624" y="4553468"/>
                </a:cubicBezTo>
                <a:cubicBezTo>
                  <a:pt x="581152" y="4582623"/>
                  <a:pt x="191518" y="4552286"/>
                  <a:pt x="0" y="4553468"/>
                </a:cubicBezTo>
                <a:cubicBezTo>
                  <a:pt x="-20651" y="4265130"/>
                  <a:pt x="-5235" y="4069787"/>
                  <a:pt x="0" y="3948507"/>
                </a:cubicBezTo>
                <a:cubicBezTo>
                  <a:pt x="5235" y="3827227"/>
                  <a:pt x="10805" y="3450567"/>
                  <a:pt x="0" y="3252477"/>
                </a:cubicBezTo>
                <a:cubicBezTo>
                  <a:pt x="-10805" y="3054387"/>
                  <a:pt x="17673" y="2846317"/>
                  <a:pt x="0" y="2647516"/>
                </a:cubicBezTo>
                <a:cubicBezTo>
                  <a:pt x="-17673" y="2448715"/>
                  <a:pt x="14872" y="2345220"/>
                  <a:pt x="0" y="2133625"/>
                </a:cubicBezTo>
                <a:cubicBezTo>
                  <a:pt x="-14872" y="1922030"/>
                  <a:pt x="-9403" y="1741038"/>
                  <a:pt x="0" y="1528664"/>
                </a:cubicBezTo>
                <a:cubicBezTo>
                  <a:pt x="9403" y="1316290"/>
                  <a:pt x="16349" y="1034434"/>
                  <a:pt x="0" y="832634"/>
                </a:cubicBezTo>
                <a:cubicBezTo>
                  <a:pt x="-16349" y="630834"/>
                  <a:pt x="21266" y="342616"/>
                  <a:pt x="0" y="0"/>
                </a:cubicBezTo>
                <a:close/>
              </a:path>
              <a:path w="6830202" h="4553468" stroke="0" extrusionOk="0">
                <a:moveTo>
                  <a:pt x="0" y="0"/>
                </a:moveTo>
                <a:cubicBezTo>
                  <a:pt x="294643" y="11358"/>
                  <a:pt x="399461" y="11672"/>
                  <a:pt x="614718" y="0"/>
                </a:cubicBezTo>
                <a:cubicBezTo>
                  <a:pt x="829975" y="-11672"/>
                  <a:pt x="960830" y="16440"/>
                  <a:pt x="1092832" y="0"/>
                </a:cubicBezTo>
                <a:cubicBezTo>
                  <a:pt x="1224834" y="-16440"/>
                  <a:pt x="1562132" y="32690"/>
                  <a:pt x="1912457" y="0"/>
                </a:cubicBezTo>
                <a:cubicBezTo>
                  <a:pt x="2262782" y="-32690"/>
                  <a:pt x="2221143" y="24456"/>
                  <a:pt x="2527175" y="0"/>
                </a:cubicBezTo>
                <a:cubicBezTo>
                  <a:pt x="2833207" y="-24456"/>
                  <a:pt x="2914031" y="14015"/>
                  <a:pt x="3141893" y="0"/>
                </a:cubicBezTo>
                <a:cubicBezTo>
                  <a:pt x="3369755" y="-14015"/>
                  <a:pt x="3753068" y="-18793"/>
                  <a:pt x="3961517" y="0"/>
                </a:cubicBezTo>
                <a:cubicBezTo>
                  <a:pt x="4169966" y="18793"/>
                  <a:pt x="4380381" y="2516"/>
                  <a:pt x="4507933" y="0"/>
                </a:cubicBezTo>
                <a:cubicBezTo>
                  <a:pt x="4635485" y="-2516"/>
                  <a:pt x="4936575" y="26275"/>
                  <a:pt x="5327558" y="0"/>
                </a:cubicBezTo>
                <a:cubicBezTo>
                  <a:pt x="5718541" y="-26275"/>
                  <a:pt x="5781045" y="-35076"/>
                  <a:pt x="6147182" y="0"/>
                </a:cubicBezTo>
                <a:cubicBezTo>
                  <a:pt x="6513319" y="35076"/>
                  <a:pt x="6529661" y="8656"/>
                  <a:pt x="6830202" y="0"/>
                </a:cubicBezTo>
                <a:cubicBezTo>
                  <a:pt x="6827744" y="316664"/>
                  <a:pt x="6804481" y="408500"/>
                  <a:pt x="6830202" y="741565"/>
                </a:cubicBezTo>
                <a:cubicBezTo>
                  <a:pt x="6855923" y="1074630"/>
                  <a:pt x="6836382" y="1146954"/>
                  <a:pt x="6830202" y="1437595"/>
                </a:cubicBezTo>
                <a:cubicBezTo>
                  <a:pt x="6824023" y="1728236"/>
                  <a:pt x="6836708" y="1840500"/>
                  <a:pt x="6830202" y="1951486"/>
                </a:cubicBezTo>
                <a:cubicBezTo>
                  <a:pt x="6823696" y="2062472"/>
                  <a:pt x="6820272" y="2404297"/>
                  <a:pt x="6830202" y="2601982"/>
                </a:cubicBezTo>
                <a:cubicBezTo>
                  <a:pt x="6840132" y="2799667"/>
                  <a:pt x="6829021" y="3117336"/>
                  <a:pt x="6830202" y="3252477"/>
                </a:cubicBezTo>
                <a:cubicBezTo>
                  <a:pt x="6831383" y="3387619"/>
                  <a:pt x="6816449" y="3734506"/>
                  <a:pt x="6830202" y="3902973"/>
                </a:cubicBezTo>
                <a:cubicBezTo>
                  <a:pt x="6843955" y="4071440"/>
                  <a:pt x="6828798" y="4294153"/>
                  <a:pt x="6830202" y="4553468"/>
                </a:cubicBezTo>
                <a:cubicBezTo>
                  <a:pt x="6672895" y="4582260"/>
                  <a:pt x="6294879" y="4546330"/>
                  <a:pt x="6078880" y="4553468"/>
                </a:cubicBezTo>
                <a:cubicBezTo>
                  <a:pt x="5862881" y="4560606"/>
                  <a:pt x="5756841" y="4560527"/>
                  <a:pt x="5600766" y="4553468"/>
                </a:cubicBezTo>
                <a:cubicBezTo>
                  <a:pt x="5444691" y="4546409"/>
                  <a:pt x="5216441" y="4532846"/>
                  <a:pt x="5054349" y="4553468"/>
                </a:cubicBezTo>
                <a:cubicBezTo>
                  <a:pt x="4892257" y="4574090"/>
                  <a:pt x="4621056" y="4582724"/>
                  <a:pt x="4234725" y="4553468"/>
                </a:cubicBezTo>
                <a:cubicBezTo>
                  <a:pt x="3848394" y="4524212"/>
                  <a:pt x="3752486" y="4534190"/>
                  <a:pt x="3551705" y="4553468"/>
                </a:cubicBezTo>
                <a:cubicBezTo>
                  <a:pt x="3350924" y="4572746"/>
                  <a:pt x="3157193" y="4578225"/>
                  <a:pt x="3005289" y="4553468"/>
                </a:cubicBezTo>
                <a:cubicBezTo>
                  <a:pt x="2853385" y="4528711"/>
                  <a:pt x="2498914" y="4554023"/>
                  <a:pt x="2322269" y="4553468"/>
                </a:cubicBezTo>
                <a:cubicBezTo>
                  <a:pt x="2145624" y="4552913"/>
                  <a:pt x="2078731" y="4543214"/>
                  <a:pt x="1844155" y="4553468"/>
                </a:cubicBezTo>
                <a:cubicBezTo>
                  <a:pt x="1609579" y="4563722"/>
                  <a:pt x="1503105" y="4571753"/>
                  <a:pt x="1366040" y="4553468"/>
                </a:cubicBezTo>
                <a:cubicBezTo>
                  <a:pt x="1228976" y="4535183"/>
                  <a:pt x="820948" y="4584881"/>
                  <a:pt x="683020" y="4553468"/>
                </a:cubicBezTo>
                <a:cubicBezTo>
                  <a:pt x="545092" y="4522055"/>
                  <a:pt x="272882" y="4574828"/>
                  <a:pt x="0" y="4553468"/>
                </a:cubicBezTo>
                <a:cubicBezTo>
                  <a:pt x="-468" y="4350758"/>
                  <a:pt x="8560" y="4017060"/>
                  <a:pt x="0" y="3857438"/>
                </a:cubicBezTo>
                <a:cubicBezTo>
                  <a:pt x="-8560" y="3697816"/>
                  <a:pt x="23255" y="3554376"/>
                  <a:pt x="0" y="3252477"/>
                </a:cubicBezTo>
                <a:cubicBezTo>
                  <a:pt x="-23255" y="2950578"/>
                  <a:pt x="-16318" y="2851775"/>
                  <a:pt x="0" y="2738586"/>
                </a:cubicBezTo>
                <a:cubicBezTo>
                  <a:pt x="16318" y="2625397"/>
                  <a:pt x="6117" y="2222533"/>
                  <a:pt x="0" y="2042556"/>
                </a:cubicBezTo>
                <a:cubicBezTo>
                  <a:pt x="-6117" y="1862579"/>
                  <a:pt x="-9564" y="1671386"/>
                  <a:pt x="0" y="1483130"/>
                </a:cubicBezTo>
                <a:cubicBezTo>
                  <a:pt x="9564" y="1294874"/>
                  <a:pt x="15462" y="1107281"/>
                  <a:pt x="0" y="787099"/>
                </a:cubicBezTo>
                <a:cubicBezTo>
                  <a:pt x="-15462" y="466917"/>
                  <a:pt x="-33127" y="356319"/>
                  <a:pt x="0" y="0"/>
                </a:cubicBezTo>
                <a:close/>
              </a:path>
            </a:pathLst>
          </a:custGeom>
          <a:ln w="38100">
            <a:solidFill>
              <a:srgbClr val="00572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sp>
        <p:nvSpPr>
          <p:cNvPr id="20" name="TextBox 19">
            <a:extLst>
              <a:ext uri="{FF2B5EF4-FFF2-40B4-BE49-F238E27FC236}">
                <a16:creationId xmlns:a16="http://schemas.microsoft.com/office/drawing/2014/main" id="{170544E4-8795-E84A-9EEE-EE1EB4C9319C}"/>
              </a:ext>
            </a:extLst>
          </p:cNvPr>
          <p:cNvSpPr txBox="1"/>
          <p:nvPr/>
        </p:nvSpPr>
        <p:spPr>
          <a:xfrm>
            <a:off x="-185351" y="3534032"/>
            <a:ext cx="184731" cy="369332"/>
          </a:xfrm>
          <a:prstGeom prst="rect">
            <a:avLst/>
          </a:prstGeom>
          <a:noFill/>
        </p:spPr>
        <p:txBody>
          <a:bodyPr wrap="none" rtlCol="0">
            <a:spAutoFit/>
          </a:bodyPr>
          <a:lstStyle/>
          <a:p>
            <a:endParaRPr lang="en-US" dirty="0"/>
          </a:p>
        </p:txBody>
      </p:sp>
      <p:pic>
        <p:nvPicPr>
          <p:cNvPr id="7" name="Picture 6" descr="A picture containing text, chain, picture frame&#10;&#10;Description automatically generated">
            <a:extLst>
              <a:ext uri="{FF2B5EF4-FFF2-40B4-BE49-F238E27FC236}">
                <a16:creationId xmlns:a16="http://schemas.microsoft.com/office/drawing/2014/main" id="{194CC1D6-DA8D-4A49-B322-75BE433943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3712448" y="53984"/>
            <a:ext cx="4958635" cy="7309022"/>
          </a:xfrm>
          <a:prstGeom prst="rect">
            <a:avLst/>
          </a:prstGeom>
        </p:spPr>
      </p:pic>
      <p:sp>
        <p:nvSpPr>
          <p:cNvPr id="38" name="Rounded Rectangle 37">
            <a:extLst>
              <a:ext uri="{FF2B5EF4-FFF2-40B4-BE49-F238E27FC236}">
                <a16:creationId xmlns:a16="http://schemas.microsoft.com/office/drawing/2014/main" id="{88401642-5DC6-EB4F-9224-FAC252DFD8DC}"/>
              </a:ext>
            </a:extLst>
          </p:cNvPr>
          <p:cNvSpPr/>
          <p:nvPr/>
        </p:nvSpPr>
        <p:spPr>
          <a:xfrm>
            <a:off x="3158864" y="2289352"/>
            <a:ext cx="6065801" cy="1139649"/>
          </a:xfrm>
          <a:custGeom>
            <a:avLst/>
            <a:gdLst>
              <a:gd name="connsiteX0" fmla="*/ 0 w 6065801"/>
              <a:gd name="connsiteY0" fmla="*/ 0 h 1139649"/>
              <a:gd name="connsiteX1" fmla="*/ 0 w 6065801"/>
              <a:gd name="connsiteY1" fmla="*/ 0 h 1139649"/>
              <a:gd name="connsiteX2" fmla="*/ 795294 w 6065801"/>
              <a:gd name="connsiteY2" fmla="*/ 0 h 1139649"/>
              <a:gd name="connsiteX3" fmla="*/ 1529930 w 6065801"/>
              <a:gd name="connsiteY3" fmla="*/ 0 h 1139649"/>
              <a:gd name="connsiteX4" fmla="*/ 2203908 w 6065801"/>
              <a:gd name="connsiteY4" fmla="*/ 0 h 1139649"/>
              <a:gd name="connsiteX5" fmla="*/ 2877886 w 6065801"/>
              <a:gd name="connsiteY5" fmla="*/ 0 h 1139649"/>
              <a:gd name="connsiteX6" fmla="*/ 3673179 w 6065801"/>
              <a:gd name="connsiteY6" fmla="*/ 0 h 1139649"/>
              <a:gd name="connsiteX7" fmla="*/ 4407815 w 6065801"/>
              <a:gd name="connsiteY7" fmla="*/ 0 h 1139649"/>
              <a:gd name="connsiteX8" fmla="*/ 4899819 w 6065801"/>
              <a:gd name="connsiteY8" fmla="*/ 0 h 1139649"/>
              <a:gd name="connsiteX9" fmla="*/ 6065801 w 6065801"/>
              <a:gd name="connsiteY9" fmla="*/ 0 h 1139649"/>
              <a:gd name="connsiteX10" fmla="*/ 6065801 w 6065801"/>
              <a:gd name="connsiteY10" fmla="*/ 0 h 1139649"/>
              <a:gd name="connsiteX11" fmla="*/ 6065801 w 6065801"/>
              <a:gd name="connsiteY11" fmla="*/ 592617 h 1139649"/>
              <a:gd name="connsiteX12" fmla="*/ 6065801 w 6065801"/>
              <a:gd name="connsiteY12" fmla="*/ 1139649 h 1139649"/>
              <a:gd name="connsiteX13" fmla="*/ 6065801 w 6065801"/>
              <a:gd name="connsiteY13" fmla="*/ 1139649 h 1139649"/>
              <a:gd name="connsiteX14" fmla="*/ 5513139 w 6065801"/>
              <a:gd name="connsiteY14" fmla="*/ 1139649 h 1139649"/>
              <a:gd name="connsiteX15" fmla="*/ 4717845 w 6065801"/>
              <a:gd name="connsiteY15" fmla="*/ 1139649 h 1139649"/>
              <a:gd name="connsiteX16" fmla="*/ 4104525 w 6065801"/>
              <a:gd name="connsiteY16" fmla="*/ 1139649 h 1139649"/>
              <a:gd name="connsiteX17" fmla="*/ 3309231 w 6065801"/>
              <a:gd name="connsiteY17" fmla="*/ 1139649 h 1139649"/>
              <a:gd name="connsiteX18" fmla="*/ 2756570 w 6065801"/>
              <a:gd name="connsiteY18" fmla="*/ 1139649 h 1139649"/>
              <a:gd name="connsiteX19" fmla="*/ 2264566 w 6065801"/>
              <a:gd name="connsiteY19" fmla="*/ 1139649 h 1139649"/>
              <a:gd name="connsiteX20" fmla="*/ 1772562 w 6065801"/>
              <a:gd name="connsiteY20" fmla="*/ 1139649 h 1139649"/>
              <a:gd name="connsiteX21" fmla="*/ 1037926 w 6065801"/>
              <a:gd name="connsiteY21" fmla="*/ 1139649 h 1139649"/>
              <a:gd name="connsiteX22" fmla="*/ 0 w 6065801"/>
              <a:gd name="connsiteY22" fmla="*/ 1139649 h 1139649"/>
              <a:gd name="connsiteX23" fmla="*/ 0 w 6065801"/>
              <a:gd name="connsiteY23" fmla="*/ 1139649 h 1139649"/>
              <a:gd name="connsiteX24" fmla="*/ 0 w 6065801"/>
              <a:gd name="connsiteY24" fmla="*/ 569825 h 1139649"/>
              <a:gd name="connsiteX25" fmla="*/ 0 w 6065801"/>
              <a:gd name="connsiteY25" fmla="*/ 0 h 113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65801" h="1139649" fill="none" extrusionOk="0">
                <a:moveTo>
                  <a:pt x="0" y="0"/>
                </a:moveTo>
                <a:lnTo>
                  <a:pt x="0" y="0"/>
                </a:lnTo>
                <a:cubicBezTo>
                  <a:pt x="185293" y="-2267"/>
                  <a:pt x="419692" y="31494"/>
                  <a:pt x="795294" y="0"/>
                </a:cubicBezTo>
                <a:cubicBezTo>
                  <a:pt x="1170896" y="-31494"/>
                  <a:pt x="1286989" y="-13163"/>
                  <a:pt x="1529930" y="0"/>
                </a:cubicBezTo>
                <a:cubicBezTo>
                  <a:pt x="1772871" y="13163"/>
                  <a:pt x="1948835" y="11238"/>
                  <a:pt x="2203908" y="0"/>
                </a:cubicBezTo>
                <a:cubicBezTo>
                  <a:pt x="2458981" y="-11238"/>
                  <a:pt x="2595079" y="7242"/>
                  <a:pt x="2877886" y="0"/>
                </a:cubicBezTo>
                <a:cubicBezTo>
                  <a:pt x="3160693" y="-7242"/>
                  <a:pt x="3495403" y="19981"/>
                  <a:pt x="3673179" y="0"/>
                </a:cubicBezTo>
                <a:cubicBezTo>
                  <a:pt x="3850955" y="-19981"/>
                  <a:pt x="4059002" y="18954"/>
                  <a:pt x="4407815" y="0"/>
                </a:cubicBezTo>
                <a:cubicBezTo>
                  <a:pt x="4756628" y="-18954"/>
                  <a:pt x="4756312" y="15647"/>
                  <a:pt x="4899819" y="0"/>
                </a:cubicBezTo>
                <a:cubicBezTo>
                  <a:pt x="5043326" y="-15647"/>
                  <a:pt x="5703023" y="3656"/>
                  <a:pt x="6065801" y="0"/>
                </a:cubicBezTo>
                <a:lnTo>
                  <a:pt x="6065801" y="0"/>
                </a:lnTo>
                <a:cubicBezTo>
                  <a:pt x="6083278" y="280787"/>
                  <a:pt x="6052223" y="339808"/>
                  <a:pt x="6065801" y="592617"/>
                </a:cubicBezTo>
                <a:cubicBezTo>
                  <a:pt x="6079379" y="845426"/>
                  <a:pt x="6048752" y="964271"/>
                  <a:pt x="6065801" y="1139649"/>
                </a:cubicBezTo>
                <a:lnTo>
                  <a:pt x="6065801" y="1139649"/>
                </a:lnTo>
                <a:cubicBezTo>
                  <a:pt x="5934409" y="1152939"/>
                  <a:pt x="5644323" y="1129463"/>
                  <a:pt x="5513139" y="1139649"/>
                </a:cubicBezTo>
                <a:cubicBezTo>
                  <a:pt x="5381955" y="1149835"/>
                  <a:pt x="4949472" y="1117306"/>
                  <a:pt x="4717845" y="1139649"/>
                </a:cubicBezTo>
                <a:cubicBezTo>
                  <a:pt x="4486218" y="1161992"/>
                  <a:pt x="4391854" y="1169984"/>
                  <a:pt x="4104525" y="1139649"/>
                </a:cubicBezTo>
                <a:cubicBezTo>
                  <a:pt x="3817196" y="1109314"/>
                  <a:pt x="3488356" y="1115291"/>
                  <a:pt x="3309231" y="1139649"/>
                </a:cubicBezTo>
                <a:cubicBezTo>
                  <a:pt x="3130106" y="1164007"/>
                  <a:pt x="2912110" y="1162317"/>
                  <a:pt x="2756570" y="1139649"/>
                </a:cubicBezTo>
                <a:cubicBezTo>
                  <a:pt x="2601030" y="1116981"/>
                  <a:pt x="2450543" y="1125318"/>
                  <a:pt x="2264566" y="1139649"/>
                </a:cubicBezTo>
                <a:cubicBezTo>
                  <a:pt x="2078589" y="1153980"/>
                  <a:pt x="1952427" y="1150349"/>
                  <a:pt x="1772562" y="1139649"/>
                </a:cubicBezTo>
                <a:cubicBezTo>
                  <a:pt x="1592697" y="1128949"/>
                  <a:pt x="1187846" y="1168389"/>
                  <a:pt x="1037926" y="1139649"/>
                </a:cubicBezTo>
                <a:cubicBezTo>
                  <a:pt x="888006" y="1110909"/>
                  <a:pt x="252766" y="1133716"/>
                  <a:pt x="0" y="1139649"/>
                </a:cubicBezTo>
                <a:lnTo>
                  <a:pt x="0" y="1139649"/>
                </a:lnTo>
                <a:cubicBezTo>
                  <a:pt x="15793" y="921526"/>
                  <a:pt x="-13210" y="750266"/>
                  <a:pt x="0" y="569825"/>
                </a:cubicBezTo>
                <a:cubicBezTo>
                  <a:pt x="13210" y="389384"/>
                  <a:pt x="16997" y="184709"/>
                  <a:pt x="0" y="0"/>
                </a:cubicBezTo>
                <a:close/>
              </a:path>
              <a:path w="6065801" h="1139649" stroke="0" extrusionOk="0">
                <a:moveTo>
                  <a:pt x="0" y="0"/>
                </a:moveTo>
                <a:lnTo>
                  <a:pt x="0" y="0"/>
                </a:lnTo>
                <a:cubicBezTo>
                  <a:pt x="187652" y="1337"/>
                  <a:pt x="399057" y="4817"/>
                  <a:pt x="613320" y="0"/>
                </a:cubicBezTo>
                <a:cubicBezTo>
                  <a:pt x="827583" y="-4817"/>
                  <a:pt x="969158" y="18823"/>
                  <a:pt x="1105324" y="0"/>
                </a:cubicBezTo>
                <a:cubicBezTo>
                  <a:pt x="1241490" y="-18823"/>
                  <a:pt x="1668653" y="-30371"/>
                  <a:pt x="1900618" y="0"/>
                </a:cubicBezTo>
                <a:cubicBezTo>
                  <a:pt x="2132583" y="30371"/>
                  <a:pt x="2345685" y="-12621"/>
                  <a:pt x="2513938" y="0"/>
                </a:cubicBezTo>
                <a:cubicBezTo>
                  <a:pt x="2682191" y="12621"/>
                  <a:pt x="2832436" y="-26404"/>
                  <a:pt x="3127257" y="0"/>
                </a:cubicBezTo>
                <a:cubicBezTo>
                  <a:pt x="3422078" y="26404"/>
                  <a:pt x="3701253" y="38212"/>
                  <a:pt x="3922551" y="0"/>
                </a:cubicBezTo>
                <a:cubicBezTo>
                  <a:pt x="4143849" y="-38212"/>
                  <a:pt x="4252077" y="771"/>
                  <a:pt x="4475213" y="0"/>
                </a:cubicBezTo>
                <a:cubicBezTo>
                  <a:pt x="4698349" y="-771"/>
                  <a:pt x="5047322" y="18707"/>
                  <a:pt x="5270507" y="0"/>
                </a:cubicBezTo>
                <a:cubicBezTo>
                  <a:pt x="5493692" y="-18707"/>
                  <a:pt x="5871439" y="-9901"/>
                  <a:pt x="6065801" y="0"/>
                </a:cubicBezTo>
                <a:lnTo>
                  <a:pt x="6065801" y="0"/>
                </a:lnTo>
                <a:cubicBezTo>
                  <a:pt x="6039074" y="164410"/>
                  <a:pt x="6041729" y="293384"/>
                  <a:pt x="6065801" y="569825"/>
                </a:cubicBezTo>
                <a:cubicBezTo>
                  <a:pt x="6089873" y="846266"/>
                  <a:pt x="6045760" y="859233"/>
                  <a:pt x="6065801" y="1139649"/>
                </a:cubicBezTo>
                <a:lnTo>
                  <a:pt x="6065801" y="1139649"/>
                </a:lnTo>
                <a:cubicBezTo>
                  <a:pt x="5874660" y="1149552"/>
                  <a:pt x="5645397" y="1136586"/>
                  <a:pt x="5331165" y="1139649"/>
                </a:cubicBezTo>
                <a:cubicBezTo>
                  <a:pt x="5016933" y="1142712"/>
                  <a:pt x="4888974" y="1122058"/>
                  <a:pt x="4535871" y="1139649"/>
                </a:cubicBezTo>
                <a:cubicBezTo>
                  <a:pt x="4182768" y="1157240"/>
                  <a:pt x="4085461" y="1164619"/>
                  <a:pt x="3740577" y="1139649"/>
                </a:cubicBezTo>
                <a:cubicBezTo>
                  <a:pt x="3395693" y="1114679"/>
                  <a:pt x="3461500" y="1139402"/>
                  <a:pt x="3187915" y="1139649"/>
                </a:cubicBezTo>
                <a:cubicBezTo>
                  <a:pt x="2914330" y="1139896"/>
                  <a:pt x="2653261" y="1166423"/>
                  <a:pt x="2513938" y="1139649"/>
                </a:cubicBezTo>
                <a:cubicBezTo>
                  <a:pt x="2374615" y="1112875"/>
                  <a:pt x="2025602" y="1141174"/>
                  <a:pt x="1718644" y="1139649"/>
                </a:cubicBezTo>
                <a:cubicBezTo>
                  <a:pt x="1411686" y="1138124"/>
                  <a:pt x="1374511" y="1167342"/>
                  <a:pt x="1044666" y="1139649"/>
                </a:cubicBezTo>
                <a:cubicBezTo>
                  <a:pt x="714821" y="1111956"/>
                  <a:pt x="520395" y="1122412"/>
                  <a:pt x="0" y="1139649"/>
                </a:cubicBezTo>
                <a:lnTo>
                  <a:pt x="0" y="1139649"/>
                </a:lnTo>
                <a:cubicBezTo>
                  <a:pt x="-8281" y="894231"/>
                  <a:pt x="-15632" y="730385"/>
                  <a:pt x="0" y="592617"/>
                </a:cubicBezTo>
                <a:cubicBezTo>
                  <a:pt x="15632" y="454849"/>
                  <a:pt x="-16016" y="277472"/>
                  <a:pt x="0" y="0"/>
                </a:cubicBezTo>
                <a:close/>
              </a:path>
            </a:pathLst>
          </a:custGeom>
          <a:solidFill>
            <a:srgbClr val="F8BE94"/>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GB" dirty="0">
                <a:solidFill>
                  <a:schemeClr val="tx1"/>
                </a:solidFill>
              </a:rPr>
              <a:t>Celtic shields were often round or oval and made out of wood. They were then covered in leather and were sometimes decorated with religious symbols. </a:t>
            </a:r>
          </a:p>
        </p:txBody>
      </p:sp>
      <p:sp>
        <p:nvSpPr>
          <p:cNvPr id="40" name="Rounded Rectangle 39">
            <a:extLst>
              <a:ext uri="{FF2B5EF4-FFF2-40B4-BE49-F238E27FC236}">
                <a16:creationId xmlns:a16="http://schemas.microsoft.com/office/drawing/2014/main" id="{004ECDB5-27E2-EB40-BA7C-AFC2F7FBEBD2}"/>
              </a:ext>
            </a:extLst>
          </p:cNvPr>
          <p:cNvSpPr/>
          <p:nvPr/>
        </p:nvSpPr>
        <p:spPr>
          <a:xfrm>
            <a:off x="3331174" y="3733200"/>
            <a:ext cx="5721179" cy="1139649"/>
          </a:xfrm>
          <a:custGeom>
            <a:avLst/>
            <a:gdLst>
              <a:gd name="connsiteX0" fmla="*/ 0 w 5721179"/>
              <a:gd name="connsiteY0" fmla="*/ 0 h 1139649"/>
              <a:gd name="connsiteX1" fmla="*/ 0 w 5721179"/>
              <a:gd name="connsiteY1" fmla="*/ 0 h 1139649"/>
              <a:gd name="connsiteX2" fmla="*/ 750110 w 5721179"/>
              <a:gd name="connsiteY2" fmla="*/ 0 h 1139649"/>
              <a:gd name="connsiteX3" fmla="*/ 1443008 w 5721179"/>
              <a:gd name="connsiteY3" fmla="*/ 0 h 1139649"/>
              <a:gd name="connsiteX4" fmla="*/ 2078695 w 5721179"/>
              <a:gd name="connsiteY4" fmla="*/ 0 h 1139649"/>
              <a:gd name="connsiteX5" fmla="*/ 2714382 w 5721179"/>
              <a:gd name="connsiteY5" fmla="*/ 0 h 1139649"/>
              <a:gd name="connsiteX6" fmla="*/ 3464492 w 5721179"/>
              <a:gd name="connsiteY6" fmla="*/ 0 h 1139649"/>
              <a:gd name="connsiteX7" fmla="*/ 4157390 w 5721179"/>
              <a:gd name="connsiteY7" fmla="*/ 0 h 1139649"/>
              <a:gd name="connsiteX8" fmla="*/ 4621441 w 5721179"/>
              <a:gd name="connsiteY8" fmla="*/ 0 h 1139649"/>
              <a:gd name="connsiteX9" fmla="*/ 5721179 w 5721179"/>
              <a:gd name="connsiteY9" fmla="*/ 0 h 1139649"/>
              <a:gd name="connsiteX10" fmla="*/ 5721179 w 5721179"/>
              <a:gd name="connsiteY10" fmla="*/ 0 h 1139649"/>
              <a:gd name="connsiteX11" fmla="*/ 5721179 w 5721179"/>
              <a:gd name="connsiteY11" fmla="*/ 592617 h 1139649"/>
              <a:gd name="connsiteX12" fmla="*/ 5721179 w 5721179"/>
              <a:gd name="connsiteY12" fmla="*/ 1139649 h 1139649"/>
              <a:gd name="connsiteX13" fmla="*/ 5721179 w 5721179"/>
              <a:gd name="connsiteY13" fmla="*/ 1139649 h 1139649"/>
              <a:gd name="connsiteX14" fmla="*/ 5199916 w 5721179"/>
              <a:gd name="connsiteY14" fmla="*/ 1139649 h 1139649"/>
              <a:gd name="connsiteX15" fmla="*/ 4449806 w 5721179"/>
              <a:gd name="connsiteY15" fmla="*/ 1139649 h 1139649"/>
              <a:gd name="connsiteX16" fmla="*/ 3871331 w 5721179"/>
              <a:gd name="connsiteY16" fmla="*/ 1139649 h 1139649"/>
              <a:gd name="connsiteX17" fmla="*/ 3121221 w 5721179"/>
              <a:gd name="connsiteY17" fmla="*/ 1139649 h 1139649"/>
              <a:gd name="connsiteX18" fmla="*/ 2599958 w 5721179"/>
              <a:gd name="connsiteY18" fmla="*/ 1139649 h 1139649"/>
              <a:gd name="connsiteX19" fmla="*/ 2135907 w 5721179"/>
              <a:gd name="connsiteY19" fmla="*/ 1139649 h 1139649"/>
              <a:gd name="connsiteX20" fmla="*/ 1671856 w 5721179"/>
              <a:gd name="connsiteY20" fmla="*/ 1139649 h 1139649"/>
              <a:gd name="connsiteX21" fmla="*/ 978957 w 5721179"/>
              <a:gd name="connsiteY21" fmla="*/ 1139649 h 1139649"/>
              <a:gd name="connsiteX22" fmla="*/ 0 w 5721179"/>
              <a:gd name="connsiteY22" fmla="*/ 1139649 h 1139649"/>
              <a:gd name="connsiteX23" fmla="*/ 0 w 5721179"/>
              <a:gd name="connsiteY23" fmla="*/ 1139649 h 1139649"/>
              <a:gd name="connsiteX24" fmla="*/ 0 w 5721179"/>
              <a:gd name="connsiteY24" fmla="*/ 569825 h 1139649"/>
              <a:gd name="connsiteX25" fmla="*/ 0 w 5721179"/>
              <a:gd name="connsiteY25" fmla="*/ 0 h 1139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21179" h="1139649" fill="none" extrusionOk="0">
                <a:moveTo>
                  <a:pt x="0" y="0"/>
                </a:moveTo>
                <a:lnTo>
                  <a:pt x="0" y="0"/>
                </a:lnTo>
                <a:cubicBezTo>
                  <a:pt x="354071" y="-14012"/>
                  <a:pt x="447638" y="10626"/>
                  <a:pt x="750110" y="0"/>
                </a:cubicBezTo>
                <a:cubicBezTo>
                  <a:pt x="1052582" y="-10626"/>
                  <a:pt x="1296662" y="4285"/>
                  <a:pt x="1443008" y="0"/>
                </a:cubicBezTo>
                <a:cubicBezTo>
                  <a:pt x="1589354" y="-4285"/>
                  <a:pt x="1801067" y="21215"/>
                  <a:pt x="2078695" y="0"/>
                </a:cubicBezTo>
                <a:cubicBezTo>
                  <a:pt x="2356323" y="-21215"/>
                  <a:pt x="2552594" y="8261"/>
                  <a:pt x="2714382" y="0"/>
                </a:cubicBezTo>
                <a:cubicBezTo>
                  <a:pt x="2876170" y="-8261"/>
                  <a:pt x="3096467" y="17245"/>
                  <a:pt x="3464492" y="0"/>
                </a:cubicBezTo>
                <a:cubicBezTo>
                  <a:pt x="3832517" y="-17245"/>
                  <a:pt x="3885240" y="-31930"/>
                  <a:pt x="4157390" y="0"/>
                </a:cubicBezTo>
                <a:cubicBezTo>
                  <a:pt x="4429540" y="31930"/>
                  <a:pt x="4403332" y="2419"/>
                  <a:pt x="4621441" y="0"/>
                </a:cubicBezTo>
                <a:cubicBezTo>
                  <a:pt x="4839550" y="-2419"/>
                  <a:pt x="5292105" y="-13216"/>
                  <a:pt x="5721179" y="0"/>
                </a:cubicBezTo>
                <a:lnTo>
                  <a:pt x="5721179" y="0"/>
                </a:lnTo>
                <a:cubicBezTo>
                  <a:pt x="5738656" y="280787"/>
                  <a:pt x="5707601" y="339808"/>
                  <a:pt x="5721179" y="592617"/>
                </a:cubicBezTo>
                <a:cubicBezTo>
                  <a:pt x="5734757" y="845426"/>
                  <a:pt x="5704130" y="964271"/>
                  <a:pt x="5721179" y="1139649"/>
                </a:cubicBezTo>
                <a:lnTo>
                  <a:pt x="5721179" y="1139649"/>
                </a:lnTo>
                <a:cubicBezTo>
                  <a:pt x="5570669" y="1128671"/>
                  <a:pt x="5426728" y="1128971"/>
                  <a:pt x="5199916" y="1139649"/>
                </a:cubicBezTo>
                <a:cubicBezTo>
                  <a:pt x="4973104" y="1150327"/>
                  <a:pt x="4730760" y="1137272"/>
                  <a:pt x="4449806" y="1139649"/>
                </a:cubicBezTo>
                <a:cubicBezTo>
                  <a:pt x="4168852" y="1142027"/>
                  <a:pt x="4029690" y="1164544"/>
                  <a:pt x="3871331" y="1139649"/>
                </a:cubicBezTo>
                <a:cubicBezTo>
                  <a:pt x="3712972" y="1114754"/>
                  <a:pt x="3385571" y="1117438"/>
                  <a:pt x="3121221" y="1139649"/>
                </a:cubicBezTo>
                <a:cubicBezTo>
                  <a:pt x="2856871" y="1161861"/>
                  <a:pt x="2803462" y="1160418"/>
                  <a:pt x="2599958" y="1139649"/>
                </a:cubicBezTo>
                <a:cubicBezTo>
                  <a:pt x="2396454" y="1118880"/>
                  <a:pt x="2249984" y="1141961"/>
                  <a:pt x="2135907" y="1139649"/>
                </a:cubicBezTo>
                <a:cubicBezTo>
                  <a:pt x="2021830" y="1137337"/>
                  <a:pt x="1900221" y="1126986"/>
                  <a:pt x="1671856" y="1139649"/>
                </a:cubicBezTo>
                <a:cubicBezTo>
                  <a:pt x="1443491" y="1152312"/>
                  <a:pt x="1220012" y="1145428"/>
                  <a:pt x="978957" y="1139649"/>
                </a:cubicBezTo>
                <a:cubicBezTo>
                  <a:pt x="737902" y="1133870"/>
                  <a:pt x="308431" y="1092852"/>
                  <a:pt x="0" y="1139649"/>
                </a:cubicBezTo>
                <a:lnTo>
                  <a:pt x="0" y="1139649"/>
                </a:lnTo>
                <a:cubicBezTo>
                  <a:pt x="15793" y="921526"/>
                  <a:pt x="-13210" y="750266"/>
                  <a:pt x="0" y="569825"/>
                </a:cubicBezTo>
                <a:cubicBezTo>
                  <a:pt x="13210" y="389384"/>
                  <a:pt x="16997" y="184709"/>
                  <a:pt x="0" y="0"/>
                </a:cubicBezTo>
                <a:close/>
              </a:path>
              <a:path w="5721179" h="1139649" stroke="0" extrusionOk="0">
                <a:moveTo>
                  <a:pt x="0" y="0"/>
                </a:moveTo>
                <a:lnTo>
                  <a:pt x="0" y="0"/>
                </a:lnTo>
                <a:cubicBezTo>
                  <a:pt x="260119" y="26773"/>
                  <a:pt x="342112" y="16986"/>
                  <a:pt x="578475" y="0"/>
                </a:cubicBezTo>
                <a:cubicBezTo>
                  <a:pt x="814838" y="-16986"/>
                  <a:pt x="812874" y="15269"/>
                  <a:pt x="1042526" y="0"/>
                </a:cubicBezTo>
                <a:cubicBezTo>
                  <a:pt x="1272178" y="-15269"/>
                  <a:pt x="1451713" y="67"/>
                  <a:pt x="1792636" y="0"/>
                </a:cubicBezTo>
                <a:cubicBezTo>
                  <a:pt x="2133559" y="-67"/>
                  <a:pt x="2213043" y="16949"/>
                  <a:pt x="2371111" y="0"/>
                </a:cubicBezTo>
                <a:cubicBezTo>
                  <a:pt x="2529180" y="-16949"/>
                  <a:pt x="2734371" y="20552"/>
                  <a:pt x="2949586" y="0"/>
                </a:cubicBezTo>
                <a:cubicBezTo>
                  <a:pt x="3164801" y="-20552"/>
                  <a:pt x="3464521" y="-11623"/>
                  <a:pt x="3699696" y="0"/>
                </a:cubicBezTo>
                <a:cubicBezTo>
                  <a:pt x="3934871" y="11623"/>
                  <a:pt x="4070145" y="-25402"/>
                  <a:pt x="4220959" y="0"/>
                </a:cubicBezTo>
                <a:cubicBezTo>
                  <a:pt x="4371773" y="25402"/>
                  <a:pt x="4668353" y="35270"/>
                  <a:pt x="4971069" y="0"/>
                </a:cubicBezTo>
                <a:cubicBezTo>
                  <a:pt x="5273785" y="-35270"/>
                  <a:pt x="5567939" y="34983"/>
                  <a:pt x="5721179" y="0"/>
                </a:cubicBezTo>
                <a:lnTo>
                  <a:pt x="5721179" y="0"/>
                </a:lnTo>
                <a:cubicBezTo>
                  <a:pt x="5694452" y="164410"/>
                  <a:pt x="5697107" y="293384"/>
                  <a:pt x="5721179" y="569825"/>
                </a:cubicBezTo>
                <a:cubicBezTo>
                  <a:pt x="5745251" y="846266"/>
                  <a:pt x="5701138" y="859233"/>
                  <a:pt x="5721179" y="1139649"/>
                </a:cubicBezTo>
                <a:lnTo>
                  <a:pt x="5721179" y="1139649"/>
                </a:lnTo>
                <a:cubicBezTo>
                  <a:pt x="5522548" y="1162411"/>
                  <a:pt x="5210856" y="1122514"/>
                  <a:pt x="5028281" y="1139649"/>
                </a:cubicBezTo>
                <a:cubicBezTo>
                  <a:pt x="4845706" y="1156784"/>
                  <a:pt x="4558787" y="1133064"/>
                  <a:pt x="4278171" y="1139649"/>
                </a:cubicBezTo>
                <a:cubicBezTo>
                  <a:pt x="3997555" y="1146235"/>
                  <a:pt x="3892955" y="1153825"/>
                  <a:pt x="3528060" y="1139649"/>
                </a:cubicBezTo>
                <a:cubicBezTo>
                  <a:pt x="3163165" y="1125473"/>
                  <a:pt x="3147101" y="1150862"/>
                  <a:pt x="3006797" y="1139649"/>
                </a:cubicBezTo>
                <a:cubicBezTo>
                  <a:pt x="2866493" y="1128436"/>
                  <a:pt x="2549798" y="1155458"/>
                  <a:pt x="2371111" y="1139649"/>
                </a:cubicBezTo>
                <a:cubicBezTo>
                  <a:pt x="2192424" y="1123840"/>
                  <a:pt x="1831998" y="1139237"/>
                  <a:pt x="1621001" y="1139649"/>
                </a:cubicBezTo>
                <a:cubicBezTo>
                  <a:pt x="1410004" y="1140062"/>
                  <a:pt x="1245734" y="1121148"/>
                  <a:pt x="985314" y="1139649"/>
                </a:cubicBezTo>
                <a:cubicBezTo>
                  <a:pt x="724894" y="1158150"/>
                  <a:pt x="289044" y="1168852"/>
                  <a:pt x="0" y="1139649"/>
                </a:cubicBezTo>
                <a:lnTo>
                  <a:pt x="0" y="1139649"/>
                </a:lnTo>
                <a:cubicBezTo>
                  <a:pt x="-8281" y="894231"/>
                  <a:pt x="-15632" y="730385"/>
                  <a:pt x="0" y="592617"/>
                </a:cubicBezTo>
                <a:cubicBezTo>
                  <a:pt x="15632" y="454849"/>
                  <a:pt x="-16016" y="277472"/>
                  <a:pt x="0" y="0"/>
                </a:cubicBezTo>
                <a:close/>
              </a:path>
            </a:pathLst>
          </a:custGeom>
          <a:solidFill>
            <a:srgbClr val="F8BE94"/>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GB" dirty="0">
                <a:solidFill>
                  <a:schemeClr val="tx1"/>
                </a:solidFill>
              </a:rPr>
              <a:t>Armour was only used by the highest-ranking warriors. It could include breastplates made of metal or stiffened leather or vests made of chainmail.</a:t>
            </a:r>
          </a:p>
        </p:txBody>
      </p:sp>
      <p:sp>
        <p:nvSpPr>
          <p:cNvPr id="41" name="Rounded Rectangle 40">
            <a:extLst>
              <a:ext uri="{FF2B5EF4-FFF2-40B4-BE49-F238E27FC236}">
                <a16:creationId xmlns:a16="http://schemas.microsoft.com/office/drawing/2014/main" id="{D73BE5A0-6C30-F142-985C-8FBFB13A2292}"/>
              </a:ext>
            </a:extLst>
          </p:cNvPr>
          <p:cNvSpPr/>
          <p:nvPr/>
        </p:nvSpPr>
        <p:spPr>
          <a:xfrm>
            <a:off x="2262696" y="5663594"/>
            <a:ext cx="7656988" cy="994306"/>
          </a:xfrm>
          <a:custGeom>
            <a:avLst/>
            <a:gdLst>
              <a:gd name="connsiteX0" fmla="*/ 0 w 7656988"/>
              <a:gd name="connsiteY0" fmla="*/ 0 h 994306"/>
              <a:gd name="connsiteX1" fmla="*/ 0 w 7656988"/>
              <a:gd name="connsiteY1" fmla="*/ 0 h 994306"/>
              <a:gd name="connsiteX2" fmla="*/ 772660 w 7656988"/>
              <a:gd name="connsiteY2" fmla="*/ 0 h 994306"/>
              <a:gd name="connsiteX3" fmla="*/ 1239040 w 7656988"/>
              <a:gd name="connsiteY3" fmla="*/ 0 h 994306"/>
              <a:gd name="connsiteX4" fmla="*/ 1858560 w 7656988"/>
              <a:gd name="connsiteY4" fmla="*/ 0 h 994306"/>
              <a:gd name="connsiteX5" fmla="*/ 2707789 w 7656988"/>
              <a:gd name="connsiteY5" fmla="*/ 0 h 994306"/>
              <a:gd name="connsiteX6" fmla="*/ 3403879 w 7656988"/>
              <a:gd name="connsiteY6" fmla="*/ 0 h 994306"/>
              <a:gd name="connsiteX7" fmla="*/ 4176539 w 7656988"/>
              <a:gd name="connsiteY7" fmla="*/ 0 h 994306"/>
              <a:gd name="connsiteX8" fmla="*/ 4796059 w 7656988"/>
              <a:gd name="connsiteY8" fmla="*/ 0 h 994306"/>
              <a:gd name="connsiteX9" fmla="*/ 5492149 w 7656988"/>
              <a:gd name="connsiteY9" fmla="*/ 0 h 994306"/>
              <a:gd name="connsiteX10" fmla="*/ 6341378 w 7656988"/>
              <a:gd name="connsiteY10" fmla="*/ 0 h 994306"/>
              <a:gd name="connsiteX11" fmla="*/ 6884328 w 7656988"/>
              <a:gd name="connsiteY11" fmla="*/ 0 h 994306"/>
              <a:gd name="connsiteX12" fmla="*/ 7656988 w 7656988"/>
              <a:gd name="connsiteY12" fmla="*/ 0 h 994306"/>
              <a:gd name="connsiteX13" fmla="*/ 7656988 w 7656988"/>
              <a:gd name="connsiteY13" fmla="*/ 0 h 994306"/>
              <a:gd name="connsiteX14" fmla="*/ 7656988 w 7656988"/>
              <a:gd name="connsiteY14" fmla="*/ 477267 h 994306"/>
              <a:gd name="connsiteX15" fmla="*/ 7656988 w 7656988"/>
              <a:gd name="connsiteY15" fmla="*/ 994306 h 994306"/>
              <a:gd name="connsiteX16" fmla="*/ 7656988 w 7656988"/>
              <a:gd name="connsiteY16" fmla="*/ 994306 h 994306"/>
              <a:gd name="connsiteX17" fmla="*/ 6960898 w 7656988"/>
              <a:gd name="connsiteY17" fmla="*/ 994306 h 994306"/>
              <a:gd name="connsiteX18" fmla="*/ 6264808 w 7656988"/>
              <a:gd name="connsiteY18" fmla="*/ 994306 h 994306"/>
              <a:gd name="connsiteX19" fmla="*/ 5721858 w 7656988"/>
              <a:gd name="connsiteY19" fmla="*/ 994306 h 994306"/>
              <a:gd name="connsiteX20" fmla="*/ 5025768 w 7656988"/>
              <a:gd name="connsiteY20" fmla="*/ 994306 h 994306"/>
              <a:gd name="connsiteX21" fmla="*/ 4329679 w 7656988"/>
              <a:gd name="connsiteY21" fmla="*/ 994306 h 994306"/>
              <a:gd name="connsiteX22" fmla="*/ 3633589 w 7656988"/>
              <a:gd name="connsiteY22" fmla="*/ 994306 h 994306"/>
              <a:gd name="connsiteX23" fmla="*/ 2937499 w 7656988"/>
              <a:gd name="connsiteY23" fmla="*/ 994306 h 994306"/>
              <a:gd name="connsiteX24" fmla="*/ 2317979 w 7656988"/>
              <a:gd name="connsiteY24" fmla="*/ 994306 h 994306"/>
              <a:gd name="connsiteX25" fmla="*/ 1545319 w 7656988"/>
              <a:gd name="connsiteY25" fmla="*/ 994306 h 994306"/>
              <a:gd name="connsiteX26" fmla="*/ 849230 w 7656988"/>
              <a:gd name="connsiteY26" fmla="*/ 994306 h 994306"/>
              <a:gd name="connsiteX27" fmla="*/ 0 w 7656988"/>
              <a:gd name="connsiteY27" fmla="*/ 994306 h 994306"/>
              <a:gd name="connsiteX28" fmla="*/ 0 w 7656988"/>
              <a:gd name="connsiteY28" fmla="*/ 994306 h 994306"/>
              <a:gd name="connsiteX29" fmla="*/ 0 w 7656988"/>
              <a:gd name="connsiteY29" fmla="*/ 477267 h 994306"/>
              <a:gd name="connsiteX30" fmla="*/ 0 w 7656988"/>
              <a:gd name="connsiteY30" fmla="*/ 0 h 994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656988" h="994306" fill="none" extrusionOk="0">
                <a:moveTo>
                  <a:pt x="0" y="0"/>
                </a:moveTo>
                <a:lnTo>
                  <a:pt x="0" y="0"/>
                </a:lnTo>
                <a:cubicBezTo>
                  <a:pt x="332077" y="-34843"/>
                  <a:pt x="534881" y="5525"/>
                  <a:pt x="772660" y="0"/>
                </a:cubicBezTo>
                <a:cubicBezTo>
                  <a:pt x="1010439" y="-5525"/>
                  <a:pt x="1140678" y="-20912"/>
                  <a:pt x="1239040" y="0"/>
                </a:cubicBezTo>
                <a:cubicBezTo>
                  <a:pt x="1337402" y="20912"/>
                  <a:pt x="1602612" y="-17962"/>
                  <a:pt x="1858560" y="0"/>
                </a:cubicBezTo>
                <a:cubicBezTo>
                  <a:pt x="2114508" y="17962"/>
                  <a:pt x="2388239" y="-3333"/>
                  <a:pt x="2707789" y="0"/>
                </a:cubicBezTo>
                <a:cubicBezTo>
                  <a:pt x="3027339" y="3333"/>
                  <a:pt x="3242612" y="19578"/>
                  <a:pt x="3403879" y="0"/>
                </a:cubicBezTo>
                <a:cubicBezTo>
                  <a:pt x="3565146" y="-19578"/>
                  <a:pt x="3893948" y="17314"/>
                  <a:pt x="4176539" y="0"/>
                </a:cubicBezTo>
                <a:cubicBezTo>
                  <a:pt x="4459130" y="-17314"/>
                  <a:pt x="4654895" y="-29280"/>
                  <a:pt x="4796059" y="0"/>
                </a:cubicBezTo>
                <a:cubicBezTo>
                  <a:pt x="4937223" y="29280"/>
                  <a:pt x="5173633" y="-21838"/>
                  <a:pt x="5492149" y="0"/>
                </a:cubicBezTo>
                <a:cubicBezTo>
                  <a:pt x="5810665" y="21838"/>
                  <a:pt x="6012121" y="2519"/>
                  <a:pt x="6341378" y="0"/>
                </a:cubicBezTo>
                <a:cubicBezTo>
                  <a:pt x="6670635" y="-2519"/>
                  <a:pt x="6706586" y="-9312"/>
                  <a:pt x="6884328" y="0"/>
                </a:cubicBezTo>
                <a:cubicBezTo>
                  <a:pt x="7062070" y="9312"/>
                  <a:pt x="7271926" y="-4785"/>
                  <a:pt x="7656988" y="0"/>
                </a:cubicBezTo>
                <a:lnTo>
                  <a:pt x="7656988" y="0"/>
                </a:lnTo>
                <a:cubicBezTo>
                  <a:pt x="7668381" y="159975"/>
                  <a:pt x="7670381" y="281465"/>
                  <a:pt x="7656988" y="477267"/>
                </a:cubicBezTo>
                <a:cubicBezTo>
                  <a:pt x="7643595" y="673069"/>
                  <a:pt x="7668182" y="830605"/>
                  <a:pt x="7656988" y="994306"/>
                </a:cubicBezTo>
                <a:lnTo>
                  <a:pt x="7656988" y="994306"/>
                </a:lnTo>
                <a:cubicBezTo>
                  <a:pt x="7444482" y="1025385"/>
                  <a:pt x="7200098" y="1003152"/>
                  <a:pt x="6960898" y="994306"/>
                </a:cubicBezTo>
                <a:cubicBezTo>
                  <a:pt x="6721698" y="985461"/>
                  <a:pt x="6452088" y="993898"/>
                  <a:pt x="6264808" y="994306"/>
                </a:cubicBezTo>
                <a:cubicBezTo>
                  <a:pt x="6077528" y="994715"/>
                  <a:pt x="5910148" y="967186"/>
                  <a:pt x="5721858" y="994306"/>
                </a:cubicBezTo>
                <a:cubicBezTo>
                  <a:pt x="5533568" y="1021427"/>
                  <a:pt x="5271160" y="1011603"/>
                  <a:pt x="5025768" y="994306"/>
                </a:cubicBezTo>
                <a:cubicBezTo>
                  <a:pt x="4780376" y="977010"/>
                  <a:pt x="4617408" y="1003121"/>
                  <a:pt x="4329679" y="994306"/>
                </a:cubicBezTo>
                <a:cubicBezTo>
                  <a:pt x="4041950" y="985491"/>
                  <a:pt x="3975636" y="1019914"/>
                  <a:pt x="3633589" y="994306"/>
                </a:cubicBezTo>
                <a:cubicBezTo>
                  <a:pt x="3291542" y="968699"/>
                  <a:pt x="3177098" y="1011874"/>
                  <a:pt x="2937499" y="994306"/>
                </a:cubicBezTo>
                <a:cubicBezTo>
                  <a:pt x="2697900" y="976739"/>
                  <a:pt x="2540582" y="988870"/>
                  <a:pt x="2317979" y="994306"/>
                </a:cubicBezTo>
                <a:cubicBezTo>
                  <a:pt x="2095376" y="999742"/>
                  <a:pt x="1821247" y="1009348"/>
                  <a:pt x="1545319" y="994306"/>
                </a:cubicBezTo>
                <a:cubicBezTo>
                  <a:pt x="1269391" y="979264"/>
                  <a:pt x="1065420" y="1019887"/>
                  <a:pt x="849230" y="994306"/>
                </a:cubicBezTo>
                <a:cubicBezTo>
                  <a:pt x="633040" y="968725"/>
                  <a:pt x="218650" y="1019152"/>
                  <a:pt x="0" y="994306"/>
                </a:cubicBezTo>
                <a:lnTo>
                  <a:pt x="0" y="994306"/>
                </a:lnTo>
                <a:cubicBezTo>
                  <a:pt x="15476" y="863434"/>
                  <a:pt x="-13979" y="658831"/>
                  <a:pt x="0" y="477267"/>
                </a:cubicBezTo>
                <a:cubicBezTo>
                  <a:pt x="13979" y="295703"/>
                  <a:pt x="-18313" y="165205"/>
                  <a:pt x="0" y="0"/>
                </a:cubicBezTo>
                <a:close/>
              </a:path>
              <a:path w="7656988" h="994306" stroke="0" extrusionOk="0">
                <a:moveTo>
                  <a:pt x="0" y="0"/>
                </a:moveTo>
                <a:lnTo>
                  <a:pt x="0" y="0"/>
                </a:lnTo>
                <a:cubicBezTo>
                  <a:pt x="214508" y="-17981"/>
                  <a:pt x="398873" y="-5213"/>
                  <a:pt x="619520" y="0"/>
                </a:cubicBezTo>
                <a:cubicBezTo>
                  <a:pt x="840167" y="5213"/>
                  <a:pt x="880798" y="-18688"/>
                  <a:pt x="1085900" y="0"/>
                </a:cubicBezTo>
                <a:cubicBezTo>
                  <a:pt x="1291002" y="18688"/>
                  <a:pt x="1567755" y="36112"/>
                  <a:pt x="1935130" y="0"/>
                </a:cubicBezTo>
                <a:cubicBezTo>
                  <a:pt x="2302505" y="-36112"/>
                  <a:pt x="2368423" y="3093"/>
                  <a:pt x="2554650" y="0"/>
                </a:cubicBezTo>
                <a:cubicBezTo>
                  <a:pt x="2740877" y="-3093"/>
                  <a:pt x="2957715" y="3361"/>
                  <a:pt x="3174170" y="0"/>
                </a:cubicBezTo>
                <a:cubicBezTo>
                  <a:pt x="3390625" y="-3361"/>
                  <a:pt x="3706621" y="-34402"/>
                  <a:pt x="4023399" y="0"/>
                </a:cubicBezTo>
                <a:cubicBezTo>
                  <a:pt x="4340177" y="34402"/>
                  <a:pt x="4421419" y="820"/>
                  <a:pt x="4566349" y="0"/>
                </a:cubicBezTo>
                <a:cubicBezTo>
                  <a:pt x="4711279" y="-820"/>
                  <a:pt x="5050283" y="39496"/>
                  <a:pt x="5415579" y="0"/>
                </a:cubicBezTo>
                <a:cubicBezTo>
                  <a:pt x="5780875" y="-39496"/>
                  <a:pt x="6009777" y="33159"/>
                  <a:pt x="6264808" y="0"/>
                </a:cubicBezTo>
                <a:cubicBezTo>
                  <a:pt x="6519839" y="-33159"/>
                  <a:pt x="6718669" y="-26920"/>
                  <a:pt x="6960898" y="0"/>
                </a:cubicBezTo>
                <a:cubicBezTo>
                  <a:pt x="7203127" y="26920"/>
                  <a:pt x="7510002" y="-28838"/>
                  <a:pt x="7656988" y="0"/>
                </a:cubicBezTo>
                <a:lnTo>
                  <a:pt x="7656988" y="0"/>
                </a:lnTo>
                <a:cubicBezTo>
                  <a:pt x="7653644" y="236717"/>
                  <a:pt x="7670634" y="292415"/>
                  <a:pt x="7656988" y="487210"/>
                </a:cubicBezTo>
                <a:cubicBezTo>
                  <a:pt x="7643343" y="682005"/>
                  <a:pt x="7648779" y="890981"/>
                  <a:pt x="7656988" y="994306"/>
                </a:cubicBezTo>
                <a:lnTo>
                  <a:pt x="7656988" y="994306"/>
                </a:lnTo>
                <a:cubicBezTo>
                  <a:pt x="7372558" y="973657"/>
                  <a:pt x="7222236" y="1018351"/>
                  <a:pt x="6960898" y="994306"/>
                </a:cubicBezTo>
                <a:cubicBezTo>
                  <a:pt x="6699560" y="970262"/>
                  <a:pt x="6608524" y="971968"/>
                  <a:pt x="6417948" y="994306"/>
                </a:cubicBezTo>
                <a:cubicBezTo>
                  <a:pt x="6227372" y="1016645"/>
                  <a:pt x="5887291" y="1015512"/>
                  <a:pt x="5721858" y="994306"/>
                </a:cubicBezTo>
                <a:cubicBezTo>
                  <a:pt x="5556425" y="973101"/>
                  <a:pt x="5075817" y="1010621"/>
                  <a:pt x="4872629" y="994306"/>
                </a:cubicBezTo>
                <a:cubicBezTo>
                  <a:pt x="4669441" y="977991"/>
                  <a:pt x="4432120" y="991488"/>
                  <a:pt x="4176539" y="994306"/>
                </a:cubicBezTo>
                <a:cubicBezTo>
                  <a:pt x="3920958" y="997125"/>
                  <a:pt x="3934328" y="1005330"/>
                  <a:pt x="3710159" y="994306"/>
                </a:cubicBezTo>
                <a:cubicBezTo>
                  <a:pt x="3485990" y="983282"/>
                  <a:pt x="3292205" y="1002886"/>
                  <a:pt x="3167209" y="994306"/>
                </a:cubicBezTo>
                <a:cubicBezTo>
                  <a:pt x="3042213" y="985727"/>
                  <a:pt x="2519358" y="957549"/>
                  <a:pt x="2317979" y="994306"/>
                </a:cubicBezTo>
                <a:cubicBezTo>
                  <a:pt x="2116600" y="1031064"/>
                  <a:pt x="1949046" y="972439"/>
                  <a:pt x="1621889" y="994306"/>
                </a:cubicBezTo>
                <a:cubicBezTo>
                  <a:pt x="1294732" y="1016174"/>
                  <a:pt x="1325171" y="1003741"/>
                  <a:pt x="1078939" y="994306"/>
                </a:cubicBezTo>
                <a:cubicBezTo>
                  <a:pt x="832707" y="984872"/>
                  <a:pt x="261989" y="988365"/>
                  <a:pt x="0" y="994306"/>
                </a:cubicBezTo>
                <a:lnTo>
                  <a:pt x="0" y="994306"/>
                </a:lnTo>
                <a:cubicBezTo>
                  <a:pt x="-6005" y="813189"/>
                  <a:pt x="-18291" y="658251"/>
                  <a:pt x="0" y="526982"/>
                </a:cubicBezTo>
                <a:cubicBezTo>
                  <a:pt x="18291" y="395713"/>
                  <a:pt x="3943" y="168786"/>
                  <a:pt x="0" y="0"/>
                </a:cubicBezTo>
                <a:close/>
              </a:path>
            </a:pathLst>
          </a:custGeom>
          <a:solidFill>
            <a:srgbClr val="F8BE94"/>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GB" sz="1600" dirty="0">
                <a:solidFill>
                  <a:srgbClr val="000000"/>
                </a:solidFill>
              </a:rPr>
              <a:t>Celtic helmets could be quite different in appearance but were often cone-shaped or included cheekpieces to protect the face. One surviving Celtic helmet even featured a small bird on top, which had wings that would flap as the soldier ran.</a:t>
            </a:r>
            <a:endParaRPr lang="en-GB" sz="1600" dirty="0">
              <a:solidFill>
                <a:schemeClr val="tx1"/>
              </a:solidFill>
            </a:endParaRPr>
          </a:p>
        </p:txBody>
      </p:sp>
    </p:spTree>
    <p:extLst>
      <p:ext uri="{BB962C8B-B14F-4D97-AF65-F5344CB8AC3E}">
        <p14:creationId xmlns:p14="http://schemas.microsoft.com/office/powerpoint/2010/main" val="1413206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8"/>
                                        </p:tgtEl>
                                      </p:cBhvr>
                                    </p:animEffect>
                                    <p:set>
                                      <p:cBhvr>
                                        <p:cTn id="7" dur="1" fill="hold">
                                          <p:stCondLst>
                                            <p:cond delay="499"/>
                                          </p:stCondLst>
                                        </p:cTn>
                                        <p:tgtEl>
                                          <p:spTgt spid="3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40"/>
                                        </p:tgtEl>
                                      </p:cBhvr>
                                    </p:animEffect>
                                    <p:set>
                                      <p:cBhvr>
                                        <p:cTn id="10" dur="1" fill="hold">
                                          <p:stCondLst>
                                            <p:cond delay="499"/>
                                          </p:stCondLst>
                                        </p:cTn>
                                        <p:tgtEl>
                                          <p:spTgt spid="40"/>
                                        </p:tgtEl>
                                        <p:attrNameLst>
                                          <p:attrName>style.visibility</p:attrName>
                                        </p:attrNameLst>
                                      </p:cBhvr>
                                      <p:to>
                                        <p:strVal val="hidden"/>
                                      </p:to>
                                    </p:set>
                                  </p:childTnLst>
                                </p:cTn>
                              </p:par>
                              <p:par>
                                <p:cTn id="11" presetID="10" presetClass="entr" presetSubtype="0" fill="hold" nodeType="withEffect">
                                  <p:stCondLst>
                                    <p:cond delay="80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1600"/>
                                  </p:stCondLst>
                                  <p:childTnLst>
                                    <p:set>
                                      <p:cBhvr>
                                        <p:cTn id="15" dur="1" fill="hold">
                                          <p:stCondLst>
                                            <p:cond delay="0"/>
                                          </p:stCondLst>
                                        </p:cTn>
                                        <p:tgtEl>
                                          <p:spTgt spid="41"/>
                                        </p:tgtEl>
                                        <p:attrNameLst>
                                          <p:attrName>style.visibility</p:attrName>
                                        </p:attrNameLst>
                                      </p:cBhvr>
                                      <p:to>
                                        <p:strVal val="visible"/>
                                      </p:to>
                                    </p:set>
                                    <p:animEffect transition="in" filter="fade">
                                      <p:cBhvr>
                                        <p:cTn id="1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0" grpId="0" animBg="1"/>
      <p:bldP spid="4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2A70352-D63C-EF46-8846-8F086A4CD9F3}"/>
              </a:ext>
            </a:extLst>
          </p:cNvPr>
          <p:cNvSpPr/>
          <p:nvPr/>
        </p:nvSpPr>
        <p:spPr>
          <a:xfrm>
            <a:off x="2128165" y="1309816"/>
            <a:ext cx="7928657" cy="4934578"/>
          </a:xfrm>
          <a:prstGeom prst="roundRect">
            <a:avLst>
              <a:gd name="adj" fmla="val 3505"/>
            </a:avLst>
          </a:prstGeom>
          <a:solidFill>
            <a:srgbClr val="90C8E5">
              <a:alpha val="4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p:cNvSpPr>
            <a:spLocks noGrp="1"/>
          </p:cNvSpPr>
          <p:nvPr>
            <p:ph type="title"/>
          </p:nvPr>
        </p:nvSpPr>
        <p:spPr>
          <a:xfrm>
            <a:off x="1981199" y="464029"/>
            <a:ext cx="8220075" cy="994306"/>
          </a:xfrm>
        </p:spPr>
        <p:txBody>
          <a:bodyPr/>
          <a:lstStyle/>
          <a:p>
            <a:pPr algn="ctr">
              <a:spcBef>
                <a:spcPts val="0"/>
              </a:spcBef>
            </a:pPr>
            <a:r>
              <a:rPr lang="en-GB" sz="3300" b="1" dirty="0">
                <a:solidFill>
                  <a:srgbClr val="000000"/>
                </a:solidFill>
                <a:latin typeface="+mj-lt"/>
              </a:rPr>
              <a:t>Weapons</a:t>
            </a:r>
            <a:endParaRPr lang="en-GB" sz="3300" dirty="0">
              <a:latin typeface="+mj-lt"/>
            </a:endParaRPr>
          </a:p>
        </p:txBody>
      </p:sp>
      <p:sp>
        <p:nvSpPr>
          <p:cNvPr id="14" name="Rounded Rectangle 13">
            <a:extLst>
              <a:ext uri="{FF2B5EF4-FFF2-40B4-BE49-F238E27FC236}">
                <a16:creationId xmlns:a16="http://schemas.microsoft.com/office/drawing/2014/main" id="{421EFCFC-74F7-BD4A-83CE-98585EEC3944}"/>
              </a:ext>
            </a:extLst>
          </p:cNvPr>
          <p:cNvSpPr/>
          <p:nvPr/>
        </p:nvSpPr>
        <p:spPr>
          <a:xfrm>
            <a:off x="2343499" y="1457717"/>
            <a:ext cx="6532771" cy="1052748"/>
          </a:xfrm>
          <a:custGeom>
            <a:avLst/>
            <a:gdLst>
              <a:gd name="connsiteX0" fmla="*/ 0 w 6532771"/>
              <a:gd name="connsiteY0" fmla="*/ 0 h 1052748"/>
              <a:gd name="connsiteX1" fmla="*/ 0 w 6532771"/>
              <a:gd name="connsiteY1" fmla="*/ 0 h 1052748"/>
              <a:gd name="connsiteX2" fmla="*/ 457294 w 6532771"/>
              <a:gd name="connsiteY2" fmla="*/ 0 h 1052748"/>
              <a:gd name="connsiteX3" fmla="*/ 1241226 w 6532771"/>
              <a:gd name="connsiteY3" fmla="*/ 0 h 1052748"/>
              <a:gd name="connsiteX4" fmla="*/ 1959831 w 6532771"/>
              <a:gd name="connsiteY4" fmla="*/ 0 h 1052748"/>
              <a:gd name="connsiteX5" fmla="*/ 2417125 w 6532771"/>
              <a:gd name="connsiteY5" fmla="*/ 0 h 1052748"/>
              <a:gd name="connsiteX6" fmla="*/ 3005075 w 6532771"/>
              <a:gd name="connsiteY6" fmla="*/ 0 h 1052748"/>
              <a:gd name="connsiteX7" fmla="*/ 3789007 w 6532771"/>
              <a:gd name="connsiteY7" fmla="*/ 0 h 1052748"/>
              <a:gd name="connsiteX8" fmla="*/ 4442284 w 6532771"/>
              <a:gd name="connsiteY8" fmla="*/ 0 h 1052748"/>
              <a:gd name="connsiteX9" fmla="*/ 5160889 w 6532771"/>
              <a:gd name="connsiteY9" fmla="*/ 0 h 1052748"/>
              <a:gd name="connsiteX10" fmla="*/ 5748838 w 6532771"/>
              <a:gd name="connsiteY10" fmla="*/ 0 h 1052748"/>
              <a:gd name="connsiteX11" fmla="*/ 6532771 w 6532771"/>
              <a:gd name="connsiteY11" fmla="*/ 0 h 1052748"/>
              <a:gd name="connsiteX12" fmla="*/ 6532771 w 6532771"/>
              <a:gd name="connsiteY12" fmla="*/ 0 h 1052748"/>
              <a:gd name="connsiteX13" fmla="*/ 6532771 w 6532771"/>
              <a:gd name="connsiteY13" fmla="*/ 547429 h 1052748"/>
              <a:gd name="connsiteX14" fmla="*/ 6532771 w 6532771"/>
              <a:gd name="connsiteY14" fmla="*/ 1052748 h 1052748"/>
              <a:gd name="connsiteX15" fmla="*/ 6532771 w 6532771"/>
              <a:gd name="connsiteY15" fmla="*/ 1052748 h 1052748"/>
              <a:gd name="connsiteX16" fmla="*/ 6075477 w 6532771"/>
              <a:gd name="connsiteY16" fmla="*/ 1052748 h 1052748"/>
              <a:gd name="connsiteX17" fmla="*/ 5618183 w 6532771"/>
              <a:gd name="connsiteY17" fmla="*/ 1052748 h 1052748"/>
              <a:gd name="connsiteX18" fmla="*/ 4899578 w 6532771"/>
              <a:gd name="connsiteY18" fmla="*/ 1052748 h 1052748"/>
              <a:gd name="connsiteX19" fmla="*/ 4442284 w 6532771"/>
              <a:gd name="connsiteY19" fmla="*/ 1052748 h 1052748"/>
              <a:gd name="connsiteX20" fmla="*/ 3789007 w 6532771"/>
              <a:gd name="connsiteY20" fmla="*/ 1052748 h 1052748"/>
              <a:gd name="connsiteX21" fmla="*/ 3266386 w 6532771"/>
              <a:gd name="connsiteY21" fmla="*/ 1052748 h 1052748"/>
              <a:gd name="connsiteX22" fmla="*/ 2613108 w 6532771"/>
              <a:gd name="connsiteY22" fmla="*/ 1052748 h 1052748"/>
              <a:gd name="connsiteX23" fmla="*/ 1959831 w 6532771"/>
              <a:gd name="connsiteY23" fmla="*/ 1052748 h 1052748"/>
              <a:gd name="connsiteX24" fmla="*/ 1306554 w 6532771"/>
              <a:gd name="connsiteY24" fmla="*/ 1052748 h 1052748"/>
              <a:gd name="connsiteX25" fmla="*/ 653277 w 6532771"/>
              <a:gd name="connsiteY25" fmla="*/ 1052748 h 1052748"/>
              <a:gd name="connsiteX26" fmla="*/ 0 w 6532771"/>
              <a:gd name="connsiteY26" fmla="*/ 1052748 h 1052748"/>
              <a:gd name="connsiteX27" fmla="*/ 0 w 6532771"/>
              <a:gd name="connsiteY27" fmla="*/ 1052748 h 1052748"/>
              <a:gd name="connsiteX28" fmla="*/ 0 w 6532771"/>
              <a:gd name="connsiteY28" fmla="*/ 515847 h 1052748"/>
              <a:gd name="connsiteX29" fmla="*/ 0 w 6532771"/>
              <a:gd name="connsiteY29" fmla="*/ 0 h 105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532771" h="1052748" fill="none" extrusionOk="0">
                <a:moveTo>
                  <a:pt x="0" y="0"/>
                </a:moveTo>
                <a:lnTo>
                  <a:pt x="0" y="0"/>
                </a:lnTo>
                <a:cubicBezTo>
                  <a:pt x="190914" y="8821"/>
                  <a:pt x="358647" y="4080"/>
                  <a:pt x="457294" y="0"/>
                </a:cubicBezTo>
                <a:cubicBezTo>
                  <a:pt x="555941" y="-4080"/>
                  <a:pt x="1027433" y="14721"/>
                  <a:pt x="1241226" y="0"/>
                </a:cubicBezTo>
                <a:cubicBezTo>
                  <a:pt x="1455019" y="-14721"/>
                  <a:pt x="1655818" y="-12597"/>
                  <a:pt x="1959831" y="0"/>
                </a:cubicBezTo>
                <a:cubicBezTo>
                  <a:pt x="2263845" y="12597"/>
                  <a:pt x="2317447" y="14701"/>
                  <a:pt x="2417125" y="0"/>
                </a:cubicBezTo>
                <a:cubicBezTo>
                  <a:pt x="2516803" y="-14701"/>
                  <a:pt x="2773284" y="-28011"/>
                  <a:pt x="3005075" y="0"/>
                </a:cubicBezTo>
                <a:cubicBezTo>
                  <a:pt x="3236866" y="28011"/>
                  <a:pt x="3530631" y="29445"/>
                  <a:pt x="3789007" y="0"/>
                </a:cubicBezTo>
                <a:cubicBezTo>
                  <a:pt x="4047383" y="-29445"/>
                  <a:pt x="4205233" y="-12583"/>
                  <a:pt x="4442284" y="0"/>
                </a:cubicBezTo>
                <a:cubicBezTo>
                  <a:pt x="4679335" y="12583"/>
                  <a:pt x="4857058" y="1280"/>
                  <a:pt x="5160889" y="0"/>
                </a:cubicBezTo>
                <a:cubicBezTo>
                  <a:pt x="5464720" y="-1280"/>
                  <a:pt x="5627558" y="-1689"/>
                  <a:pt x="5748838" y="0"/>
                </a:cubicBezTo>
                <a:cubicBezTo>
                  <a:pt x="5870118" y="1689"/>
                  <a:pt x="6246008" y="-1474"/>
                  <a:pt x="6532771" y="0"/>
                </a:cubicBezTo>
                <a:lnTo>
                  <a:pt x="6532771" y="0"/>
                </a:lnTo>
                <a:cubicBezTo>
                  <a:pt x="6560053" y="209980"/>
                  <a:pt x="6505407" y="364973"/>
                  <a:pt x="6532771" y="547429"/>
                </a:cubicBezTo>
                <a:cubicBezTo>
                  <a:pt x="6560135" y="729885"/>
                  <a:pt x="6527735" y="826872"/>
                  <a:pt x="6532771" y="1052748"/>
                </a:cubicBezTo>
                <a:lnTo>
                  <a:pt x="6532771" y="1052748"/>
                </a:lnTo>
                <a:cubicBezTo>
                  <a:pt x="6427907" y="1059542"/>
                  <a:pt x="6239997" y="1051168"/>
                  <a:pt x="6075477" y="1052748"/>
                </a:cubicBezTo>
                <a:cubicBezTo>
                  <a:pt x="5910957" y="1054328"/>
                  <a:pt x="5831414" y="1075084"/>
                  <a:pt x="5618183" y="1052748"/>
                </a:cubicBezTo>
                <a:cubicBezTo>
                  <a:pt x="5404952" y="1030412"/>
                  <a:pt x="5149428" y="1043527"/>
                  <a:pt x="4899578" y="1052748"/>
                </a:cubicBezTo>
                <a:cubicBezTo>
                  <a:pt x="4649729" y="1061969"/>
                  <a:pt x="4644733" y="1062863"/>
                  <a:pt x="4442284" y="1052748"/>
                </a:cubicBezTo>
                <a:cubicBezTo>
                  <a:pt x="4239835" y="1042633"/>
                  <a:pt x="3940033" y="1061269"/>
                  <a:pt x="3789007" y="1052748"/>
                </a:cubicBezTo>
                <a:cubicBezTo>
                  <a:pt x="3637981" y="1044227"/>
                  <a:pt x="3476703" y="1069245"/>
                  <a:pt x="3266386" y="1052748"/>
                </a:cubicBezTo>
                <a:cubicBezTo>
                  <a:pt x="3056069" y="1036251"/>
                  <a:pt x="2756427" y="1035493"/>
                  <a:pt x="2613108" y="1052748"/>
                </a:cubicBezTo>
                <a:cubicBezTo>
                  <a:pt x="2469789" y="1070003"/>
                  <a:pt x="2176413" y="1076044"/>
                  <a:pt x="1959831" y="1052748"/>
                </a:cubicBezTo>
                <a:cubicBezTo>
                  <a:pt x="1743249" y="1029452"/>
                  <a:pt x="1476450" y="1032029"/>
                  <a:pt x="1306554" y="1052748"/>
                </a:cubicBezTo>
                <a:cubicBezTo>
                  <a:pt x="1136658" y="1073467"/>
                  <a:pt x="784248" y="1061935"/>
                  <a:pt x="653277" y="1052748"/>
                </a:cubicBezTo>
                <a:cubicBezTo>
                  <a:pt x="522306" y="1043561"/>
                  <a:pt x="180833" y="1036863"/>
                  <a:pt x="0" y="1052748"/>
                </a:cubicBezTo>
                <a:lnTo>
                  <a:pt x="0" y="1052748"/>
                </a:lnTo>
                <a:cubicBezTo>
                  <a:pt x="-1025" y="819334"/>
                  <a:pt x="7319" y="624112"/>
                  <a:pt x="0" y="515847"/>
                </a:cubicBezTo>
                <a:cubicBezTo>
                  <a:pt x="-7319" y="407582"/>
                  <a:pt x="632" y="146476"/>
                  <a:pt x="0" y="0"/>
                </a:cubicBezTo>
                <a:close/>
              </a:path>
              <a:path w="6532771" h="1052748" stroke="0" extrusionOk="0">
                <a:moveTo>
                  <a:pt x="0" y="0"/>
                </a:moveTo>
                <a:lnTo>
                  <a:pt x="0" y="0"/>
                </a:lnTo>
                <a:cubicBezTo>
                  <a:pt x="290179" y="-28330"/>
                  <a:pt x="301189" y="25035"/>
                  <a:pt x="587949" y="0"/>
                </a:cubicBezTo>
                <a:cubicBezTo>
                  <a:pt x="874709" y="-25035"/>
                  <a:pt x="918914" y="-15456"/>
                  <a:pt x="1045243" y="0"/>
                </a:cubicBezTo>
                <a:cubicBezTo>
                  <a:pt x="1171572" y="15456"/>
                  <a:pt x="1595312" y="20975"/>
                  <a:pt x="1829176" y="0"/>
                </a:cubicBezTo>
                <a:cubicBezTo>
                  <a:pt x="2063040" y="-20975"/>
                  <a:pt x="2202939" y="18539"/>
                  <a:pt x="2417125" y="0"/>
                </a:cubicBezTo>
                <a:cubicBezTo>
                  <a:pt x="2631311" y="-18539"/>
                  <a:pt x="2813680" y="2971"/>
                  <a:pt x="3005075" y="0"/>
                </a:cubicBezTo>
                <a:cubicBezTo>
                  <a:pt x="3196470" y="-2971"/>
                  <a:pt x="3599823" y="334"/>
                  <a:pt x="3789007" y="0"/>
                </a:cubicBezTo>
                <a:cubicBezTo>
                  <a:pt x="3978191" y="-334"/>
                  <a:pt x="4093565" y="9024"/>
                  <a:pt x="4311629" y="0"/>
                </a:cubicBezTo>
                <a:cubicBezTo>
                  <a:pt x="4529693" y="-9024"/>
                  <a:pt x="4917753" y="2264"/>
                  <a:pt x="5095561" y="0"/>
                </a:cubicBezTo>
                <a:cubicBezTo>
                  <a:pt x="5273369" y="-2264"/>
                  <a:pt x="5666299" y="-7420"/>
                  <a:pt x="5879494" y="0"/>
                </a:cubicBezTo>
                <a:cubicBezTo>
                  <a:pt x="6092689" y="7420"/>
                  <a:pt x="6237794" y="-18497"/>
                  <a:pt x="6532771" y="0"/>
                </a:cubicBezTo>
                <a:lnTo>
                  <a:pt x="6532771" y="0"/>
                </a:lnTo>
                <a:cubicBezTo>
                  <a:pt x="6546509" y="253240"/>
                  <a:pt x="6543802" y="300818"/>
                  <a:pt x="6532771" y="547429"/>
                </a:cubicBezTo>
                <a:cubicBezTo>
                  <a:pt x="6521740" y="794040"/>
                  <a:pt x="6520750" y="914530"/>
                  <a:pt x="6532771" y="1052748"/>
                </a:cubicBezTo>
                <a:lnTo>
                  <a:pt x="6532771" y="1052748"/>
                </a:lnTo>
                <a:cubicBezTo>
                  <a:pt x="6396401" y="1059084"/>
                  <a:pt x="6210611" y="1041982"/>
                  <a:pt x="6075477" y="1052748"/>
                </a:cubicBezTo>
                <a:cubicBezTo>
                  <a:pt x="5940343" y="1063514"/>
                  <a:pt x="5501468" y="1025538"/>
                  <a:pt x="5291545" y="1052748"/>
                </a:cubicBezTo>
                <a:cubicBezTo>
                  <a:pt x="5081622" y="1079958"/>
                  <a:pt x="5026516" y="1061138"/>
                  <a:pt x="4768923" y="1052748"/>
                </a:cubicBezTo>
                <a:cubicBezTo>
                  <a:pt x="4511330" y="1044358"/>
                  <a:pt x="4325551" y="1064066"/>
                  <a:pt x="4115646" y="1052748"/>
                </a:cubicBezTo>
                <a:cubicBezTo>
                  <a:pt x="3905741" y="1041430"/>
                  <a:pt x="3507466" y="1090658"/>
                  <a:pt x="3331713" y="1052748"/>
                </a:cubicBezTo>
                <a:cubicBezTo>
                  <a:pt x="3155960" y="1014838"/>
                  <a:pt x="2885274" y="1061037"/>
                  <a:pt x="2678436" y="1052748"/>
                </a:cubicBezTo>
                <a:cubicBezTo>
                  <a:pt x="2471598" y="1044459"/>
                  <a:pt x="2398358" y="1067920"/>
                  <a:pt x="2221142" y="1052748"/>
                </a:cubicBezTo>
                <a:cubicBezTo>
                  <a:pt x="2043926" y="1037576"/>
                  <a:pt x="1872898" y="1071730"/>
                  <a:pt x="1698520" y="1052748"/>
                </a:cubicBezTo>
                <a:cubicBezTo>
                  <a:pt x="1524142" y="1033766"/>
                  <a:pt x="1167971" y="1022887"/>
                  <a:pt x="914588" y="1052748"/>
                </a:cubicBezTo>
                <a:cubicBezTo>
                  <a:pt x="661205" y="1082609"/>
                  <a:pt x="294231" y="1011492"/>
                  <a:pt x="0" y="1052748"/>
                </a:cubicBezTo>
                <a:lnTo>
                  <a:pt x="0" y="1052748"/>
                </a:lnTo>
                <a:cubicBezTo>
                  <a:pt x="-3573" y="950828"/>
                  <a:pt x="-14726" y="654970"/>
                  <a:pt x="0" y="547429"/>
                </a:cubicBezTo>
                <a:cubicBezTo>
                  <a:pt x="14726" y="439888"/>
                  <a:pt x="21063" y="266964"/>
                  <a:pt x="0" y="0"/>
                </a:cubicBezTo>
                <a:close/>
              </a:path>
            </a:pathLst>
          </a:custGeom>
          <a:solidFill>
            <a:srgbClr val="005721"/>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GB" dirty="0"/>
              <a:t>During the Iron Age, Celts began to make their weapons out of iron instead of bronze as it was a stronger material.</a:t>
            </a:r>
            <a:endParaRPr lang="en-GB" dirty="0">
              <a:solidFill>
                <a:schemeClr val="bg1"/>
              </a:solidFill>
            </a:endParaRPr>
          </a:p>
        </p:txBody>
      </p:sp>
      <p:pic>
        <p:nvPicPr>
          <p:cNvPr id="6" name="Picture 5" descr="A picture containing ax, tool, dark&#10;&#10;Description automatically generated">
            <a:extLst>
              <a:ext uri="{FF2B5EF4-FFF2-40B4-BE49-F238E27FC236}">
                <a16:creationId xmlns:a16="http://schemas.microsoft.com/office/drawing/2014/main" id="{65970A4E-41F7-F341-A26D-2AA05E9B2F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3949" flipH="1">
            <a:off x="2169342" y="2759166"/>
            <a:ext cx="1672971" cy="3158519"/>
          </a:xfrm>
          <a:prstGeom prst="rect">
            <a:avLst/>
          </a:prstGeom>
        </p:spPr>
      </p:pic>
      <p:pic>
        <p:nvPicPr>
          <p:cNvPr id="16" name="Picture 15" descr="A close-up of a light bulb&#10;&#10;Description automatically generated with medium confidence">
            <a:extLst>
              <a:ext uri="{FF2B5EF4-FFF2-40B4-BE49-F238E27FC236}">
                <a16:creationId xmlns:a16="http://schemas.microsoft.com/office/drawing/2014/main" id="{FC00A4C0-11E8-6A40-B872-07D3961C05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38915" y="3439745"/>
            <a:ext cx="447810" cy="2613958"/>
          </a:xfrm>
          <a:prstGeom prst="rect">
            <a:avLst/>
          </a:prstGeom>
        </p:spPr>
      </p:pic>
      <p:sp>
        <p:nvSpPr>
          <p:cNvPr id="19" name="Rounded Rectangle 18">
            <a:extLst>
              <a:ext uri="{FF2B5EF4-FFF2-40B4-BE49-F238E27FC236}">
                <a16:creationId xmlns:a16="http://schemas.microsoft.com/office/drawing/2014/main" id="{61643C49-AF08-1543-A42A-E7974A8E6189}"/>
              </a:ext>
            </a:extLst>
          </p:cNvPr>
          <p:cNvSpPr/>
          <p:nvPr/>
        </p:nvSpPr>
        <p:spPr>
          <a:xfrm>
            <a:off x="6197475" y="2621336"/>
            <a:ext cx="3687876" cy="2815979"/>
          </a:xfrm>
          <a:custGeom>
            <a:avLst/>
            <a:gdLst>
              <a:gd name="connsiteX0" fmla="*/ 0 w 3687876"/>
              <a:gd name="connsiteY0" fmla="*/ 0 h 2815979"/>
              <a:gd name="connsiteX1" fmla="*/ 0 w 3687876"/>
              <a:gd name="connsiteY1" fmla="*/ 0 h 2815979"/>
              <a:gd name="connsiteX2" fmla="*/ 688404 w 3687876"/>
              <a:gd name="connsiteY2" fmla="*/ 0 h 2815979"/>
              <a:gd name="connsiteX3" fmla="*/ 1339928 w 3687876"/>
              <a:gd name="connsiteY3" fmla="*/ 0 h 2815979"/>
              <a:gd name="connsiteX4" fmla="*/ 1954574 w 3687876"/>
              <a:gd name="connsiteY4" fmla="*/ 0 h 2815979"/>
              <a:gd name="connsiteX5" fmla="*/ 2569220 w 3687876"/>
              <a:gd name="connsiteY5" fmla="*/ 0 h 2815979"/>
              <a:gd name="connsiteX6" fmla="*/ 3687876 w 3687876"/>
              <a:gd name="connsiteY6" fmla="*/ 0 h 2815979"/>
              <a:gd name="connsiteX7" fmla="*/ 3687876 w 3687876"/>
              <a:gd name="connsiteY7" fmla="*/ 0 h 2815979"/>
              <a:gd name="connsiteX8" fmla="*/ 3687876 w 3687876"/>
              <a:gd name="connsiteY8" fmla="*/ 591356 h 2815979"/>
              <a:gd name="connsiteX9" fmla="*/ 3687876 w 3687876"/>
              <a:gd name="connsiteY9" fmla="*/ 1098232 h 2815979"/>
              <a:gd name="connsiteX10" fmla="*/ 3687876 w 3687876"/>
              <a:gd name="connsiteY10" fmla="*/ 1689587 h 2815979"/>
              <a:gd name="connsiteX11" fmla="*/ 3687876 w 3687876"/>
              <a:gd name="connsiteY11" fmla="*/ 2168304 h 2815979"/>
              <a:gd name="connsiteX12" fmla="*/ 3687876 w 3687876"/>
              <a:gd name="connsiteY12" fmla="*/ 2815979 h 2815979"/>
              <a:gd name="connsiteX13" fmla="*/ 3687876 w 3687876"/>
              <a:gd name="connsiteY13" fmla="*/ 2815979 h 2815979"/>
              <a:gd name="connsiteX14" fmla="*/ 3146988 w 3687876"/>
              <a:gd name="connsiteY14" fmla="*/ 2815979 h 2815979"/>
              <a:gd name="connsiteX15" fmla="*/ 2458584 w 3687876"/>
              <a:gd name="connsiteY15" fmla="*/ 2815979 h 2815979"/>
              <a:gd name="connsiteX16" fmla="*/ 1880817 w 3687876"/>
              <a:gd name="connsiteY16" fmla="*/ 2815979 h 2815979"/>
              <a:gd name="connsiteX17" fmla="*/ 1192413 w 3687876"/>
              <a:gd name="connsiteY17" fmla="*/ 2815979 h 2815979"/>
              <a:gd name="connsiteX18" fmla="*/ 651525 w 3687876"/>
              <a:gd name="connsiteY18" fmla="*/ 2815979 h 2815979"/>
              <a:gd name="connsiteX19" fmla="*/ 0 w 3687876"/>
              <a:gd name="connsiteY19" fmla="*/ 2815979 h 2815979"/>
              <a:gd name="connsiteX20" fmla="*/ 0 w 3687876"/>
              <a:gd name="connsiteY20" fmla="*/ 2815979 h 2815979"/>
              <a:gd name="connsiteX21" fmla="*/ 0 w 3687876"/>
              <a:gd name="connsiteY21" fmla="*/ 2337263 h 2815979"/>
              <a:gd name="connsiteX22" fmla="*/ 0 w 3687876"/>
              <a:gd name="connsiteY22" fmla="*/ 1858546 h 2815979"/>
              <a:gd name="connsiteX23" fmla="*/ 0 w 3687876"/>
              <a:gd name="connsiteY23" fmla="*/ 1379830 h 2815979"/>
              <a:gd name="connsiteX24" fmla="*/ 0 w 3687876"/>
              <a:gd name="connsiteY24" fmla="*/ 760314 h 2815979"/>
              <a:gd name="connsiteX25" fmla="*/ 0 w 3687876"/>
              <a:gd name="connsiteY25" fmla="*/ 0 h 2815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87876" h="2815979" fill="none" extrusionOk="0">
                <a:moveTo>
                  <a:pt x="0" y="0"/>
                </a:moveTo>
                <a:lnTo>
                  <a:pt x="0" y="0"/>
                </a:lnTo>
                <a:cubicBezTo>
                  <a:pt x="253227" y="-7471"/>
                  <a:pt x="540688" y="8447"/>
                  <a:pt x="688404" y="0"/>
                </a:cubicBezTo>
                <a:cubicBezTo>
                  <a:pt x="836120" y="-8447"/>
                  <a:pt x="1144657" y="-23584"/>
                  <a:pt x="1339928" y="0"/>
                </a:cubicBezTo>
                <a:cubicBezTo>
                  <a:pt x="1535199" y="23584"/>
                  <a:pt x="1786334" y="26896"/>
                  <a:pt x="1954574" y="0"/>
                </a:cubicBezTo>
                <a:cubicBezTo>
                  <a:pt x="2122814" y="-26896"/>
                  <a:pt x="2399071" y="-15135"/>
                  <a:pt x="2569220" y="0"/>
                </a:cubicBezTo>
                <a:cubicBezTo>
                  <a:pt x="2739369" y="15135"/>
                  <a:pt x="3344677" y="-38668"/>
                  <a:pt x="3687876" y="0"/>
                </a:cubicBezTo>
                <a:lnTo>
                  <a:pt x="3687876" y="0"/>
                </a:lnTo>
                <a:cubicBezTo>
                  <a:pt x="3691571" y="266760"/>
                  <a:pt x="3677126" y="426517"/>
                  <a:pt x="3687876" y="591356"/>
                </a:cubicBezTo>
                <a:cubicBezTo>
                  <a:pt x="3698626" y="756195"/>
                  <a:pt x="3693178" y="858226"/>
                  <a:pt x="3687876" y="1098232"/>
                </a:cubicBezTo>
                <a:cubicBezTo>
                  <a:pt x="3682574" y="1338238"/>
                  <a:pt x="3658635" y="1561385"/>
                  <a:pt x="3687876" y="1689587"/>
                </a:cubicBezTo>
                <a:cubicBezTo>
                  <a:pt x="3717117" y="1817789"/>
                  <a:pt x="3684108" y="2012360"/>
                  <a:pt x="3687876" y="2168304"/>
                </a:cubicBezTo>
                <a:cubicBezTo>
                  <a:pt x="3691644" y="2324248"/>
                  <a:pt x="3673048" y="2586172"/>
                  <a:pt x="3687876" y="2815979"/>
                </a:cubicBezTo>
                <a:lnTo>
                  <a:pt x="3687876" y="2815979"/>
                </a:lnTo>
                <a:cubicBezTo>
                  <a:pt x="3505016" y="2815034"/>
                  <a:pt x="3374315" y="2798559"/>
                  <a:pt x="3146988" y="2815979"/>
                </a:cubicBezTo>
                <a:cubicBezTo>
                  <a:pt x="2919661" y="2833399"/>
                  <a:pt x="2695321" y="2783171"/>
                  <a:pt x="2458584" y="2815979"/>
                </a:cubicBezTo>
                <a:cubicBezTo>
                  <a:pt x="2221847" y="2848787"/>
                  <a:pt x="2142553" y="2823088"/>
                  <a:pt x="1880817" y="2815979"/>
                </a:cubicBezTo>
                <a:cubicBezTo>
                  <a:pt x="1619081" y="2808870"/>
                  <a:pt x="1331603" y="2850136"/>
                  <a:pt x="1192413" y="2815979"/>
                </a:cubicBezTo>
                <a:cubicBezTo>
                  <a:pt x="1053223" y="2781822"/>
                  <a:pt x="779557" y="2798471"/>
                  <a:pt x="651525" y="2815979"/>
                </a:cubicBezTo>
                <a:cubicBezTo>
                  <a:pt x="523493" y="2833487"/>
                  <a:pt x="176066" y="2794480"/>
                  <a:pt x="0" y="2815979"/>
                </a:cubicBezTo>
                <a:lnTo>
                  <a:pt x="0" y="2815979"/>
                </a:lnTo>
                <a:cubicBezTo>
                  <a:pt x="8611" y="2635446"/>
                  <a:pt x="-12488" y="2541579"/>
                  <a:pt x="0" y="2337263"/>
                </a:cubicBezTo>
                <a:cubicBezTo>
                  <a:pt x="12488" y="2132947"/>
                  <a:pt x="12338" y="2092418"/>
                  <a:pt x="0" y="1858546"/>
                </a:cubicBezTo>
                <a:cubicBezTo>
                  <a:pt x="-12338" y="1624674"/>
                  <a:pt x="-5628" y="1546816"/>
                  <a:pt x="0" y="1379830"/>
                </a:cubicBezTo>
                <a:cubicBezTo>
                  <a:pt x="5628" y="1212844"/>
                  <a:pt x="-19786" y="1043606"/>
                  <a:pt x="0" y="760314"/>
                </a:cubicBezTo>
                <a:cubicBezTo>
                  <a:pt x="19786" y="477022"/>
                  <a:pt x="29549" y="164342"/>
                  <a:pt x="0" y="0"/>
                </a:cubicBezTo>
                <a:close/>
              </a:path>
              <a:path w="3687876" h="2815979" stroke="0" extrusionOk="0">
                <a:moveTo>
                  <a:pt x="0" y="0"/>
                </a:moveTo>
                <a:lnTo>
                  <a:pt x="0" y="0"/>
                </a:lnTo>
                <a:cubicBezTo>
                  <a:pt x="226941" y="-12115"/>
                  <a:pt x="415746" y="-12300"/>
                  <a:pt x="577767" y="0"/>
                </a:cubicBezTo>
                <a:cubicBezTo>
                  <a:pt x="739788" y="12300"/>
                  <a:pt x="855839" y="18991"/>
                  <a:pt x="1081777" y="0"/>
                </a:cubicBezTo>
                <a:cubicBezTo>
                  <a:pt x="1307715" y="-18991"/>
                  <a:pt x="1607578" y="-2234"/>
                  <a:pt x="1770180" y="0"/>
                </a:cubicBezTo>
                <a:cubicBezTo>
                  <a:pt x="1932782" y="2234"/>
                  <a:pt x="2211410" y="-27783"/>
                  <a:pt x="2347948" y="0"/>
                </a:cubicBezTo>
                <a:cubicBezTo>
                  <a:pt x="2484486" y="27783"/>
                  <a:pt x="2747510" y="28652"/>
                  <a:pt x="2925715" y="0"/>
                </a:cubicBezTo>
                <a:cubicBezTo>
                  <a:pt x="3103920" y="-28652"/>
                  <a:pt x="3533669" y="-19534"/>
                  <a:pt x="3687876" y="0"/>
                </a:cubicBezTo>
                <a:lnTo>
                  <a:pt x="3687876" y="0"/>
                </a:lnTo>
                <a:cubicBezTo>
                  <a:pt x="3676302" y="124962"/>
                  <a:pt x="3686868" y="388866"/>
                  <a:pt x="3687876" y="506876"/>
                </a:cubicBezTo>
                <a:cubicBezTo>
                  <a:pt x="3688884" y="624886"/>
                  <a:pt x="3683708" y="826606"/>
                  <a:pt x="3687876" y="1070072"/>
                </a:cubicBezTo>
                <a:cubicBezTo>
                  <a:pt x="3692044" y="1313538"/>
                  <a:pt x="3698803" y="1433896"/>
                  <a:pt x="3687876" y="1576948"/>
                </a:cubicBezTo>
                <a:cubicBezTo>
                  <a:pt x="3676949" y="1720000"/>
                  <a:pt x="3686109" y="1872200"/>
                  <a:pt x="3687876" y="2083824"/>
                </a:cubicBezTo>
                <a:cubicBezTo>
                  <a:pt x="3689643" y="2295448"/>
                  <a:pt x="3692896" y="2476620"/>
                  <a:pt x="3687876" y="2815979"/>
                </a:cubicBezTo>
                <a:lnTo>
                  <a:pt x="3687876" y="2815979"/>
                </a:lnTo>
                <a:cubicBezTo>
                  <a:pt x="3477025" y="2834179"/>
                  <a:pt x="3347917" y="2838035"/>
                  <a:pt x="3036351" y="2815979"/>
                </a:cubicBezTo>
                <a:cubicBezTo>
                  <a:pt x="2724786" y="2793923"/>
                  <a:pt x="2542155" y="2807105"/>
                  <a:pt x="2347948" y="2815979"/>
                </a:cubicBezTo>
                <a:cubicBezTo>
                  <a:pt x="2153741" y="2824853"/>
                  <a:pt x="1943497" y="2840127"/>
                  <a:pt x="1659544" y="2815979"/>
                </a:cubicBezTo>
                <a:cubicBezTo>
                  <a:pt x="1375591" y="2791831"/>
                  <a:pt x="1263971" y="2789773"/>
                  <a:pt x="1118656" y="2815979"/>
                </a:cubicBezTo>
                <a:cubicBezTo>
                  <a:pt x="973341" y="2842185"/>
                  <a:pt x="558880" y="2865435"/>
                  <a:pt x="0" y="2815979"/>
                </a:cubicBezTo>
                <a:lnTo>
                  <a:pt x="0" y="2815979"/>
                </a:lnTo>
                <a:cubicBezTo>
                  <a:pt x="-5328" y="2691400"/>
                  <a:pt x="-19785" y="2445839"/>
                  <a:pt x="0" y="2196464"/>
                </a:cubicBezTo>
                <a:cubicBezTo>
                  <a:pt x="19785" y="1947089"/>
                  <a:pt x="13883" y="1828312"/>
                  <a:pt x="0" y="1717747"/>
                </a:cubicBezTo>
                <a:cubicBezTo>
                  <a:pt x="-13883" y="1607182"/>
                  <a:pt x="10475" y="1387855"/>
                  <a:pt x="0" y="1210871"/>
                </a:cubicBezTo>
                <a:cubicBezTo>
                  <a:pt x="-10475" y="1033887"/>
                  <a:pt x="-6716" y="821685"/>
                  <a:pt x="0" y="703995"/>
                </a:cubicBezTo>
                <a:cubicBezTo>
                  <a:pt x="6716" y="586305"/>
                  <a:pt x="-13055" y="176177"/>
                  <a:pt x="0" y="0"/>
                </a:cubicBezTo>
                <a:close/>
              </a:path>
            </a:pathLst>
          </a:custGeom>
          <a:solidFill>
            <a:srgbClr val="005721"/>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GB" dirty="0">
                <a:solidFill>
                  <a:schemeClr val="bg1"/>
                </a:solidFill>
              </a:rPr>
              <a:t>Celtic warriors used a range of weapons, including swords, spears and axes. Their main weapon of choice was usually a sword; however, daggers and javelins were popular weapons for them to use in battles. This was because they were easier to carry and make but were still sharp.</a:t>
            </a:r>
          </a:p>
        </p:txBody>
      </p:sp>
      <p:sp>
        <p:nvSpPr>
          <p:cNvPr id="20" name="Rounded Rectangle 19">
            <a:extLst>
              <a:ext uri="{FF2B5EF4-FFF2-40B4-BE49-F238E27FC236}">
                <a16:creationId xmlns:a16="http://schemas.microsoft.com/office/drawing/2014/main" id="{F27F34F1-CDB1-5A48-A881-83AA6FF8543E}"/>
              </a:ext>
            </a:extLst>
          </p:cNvPr>
          <p:cNvSpPr/>
          <p:nvPr/>
        </p:nvSpPr>
        <p:spPr>
          <a:xfrm>
            <a:off x="2319148" y="5335433"/>
            <a:ext cx="978663" cy="554596"/>
          </a:xfrm>
          <a:custGeom>
            <a:avLst/>
            <a:gdLst>
              <a:gd name="connsiteX0" fmla="*/ 0 w 978663"/>
              <a:gd name="connsiteY0" fmla="*/ 0 h 554596"/>
              <a:gd name="connsiteX1" fmla="*/ 0 w 978663"/>
              <a:gd name="connsiteY1" fmla="*/ 0 h 554596"/>
              <a:gd name="connsiteX2" fmla="*/ 508905 w 978663"/>
              <a:gd name="connsiteY2" fmla="*/ 0 h 554596"/>
              <a:gd name="connsiteX3" fmla="*/ 978663 w 978663"/>
              <a:gd name="connsiteY3" fmla="*/ 0 h 554596"/>
              <a:gd name="connsiteX4" fmla="*/ 978663 w 978663"/>
              <a:gd name="connsiteY4" fmla="*/ 0 h 554596"/>
              <a:gd name="connsiteX5" fmla="*/ 978663 w 978663"/>
              <a:gd name="connsiteY5" fmla="*/ 554596 h 554596"/>
              <a:gd name="connsiteX6" fmla="*/ 978663 w 978663"/>
              <a:gd name="connsiteY6" fmla="*/ 554596 h 554596"/>
              <a:gd name="connsiteX7" fmla="*/ 499118 w 978663"/>
              <a:gd name="connsiteY7" fmla="*/ 554596 h 554596"/>
              <a:gd name="connsiteX8" fmla="*/ 0 w 978663"/>
              <a:gd name="connsiteY8" fmla="*/ 554596 h 554596"/>
              <a:gd name="connsiteX9" fmla="*/ 0 w 978663"/>
              <a:gd name="connsiteY9" fmla="*/ 554596 h 554596"/>
              <a:gd name="connsiteX10" fmla="*/ 0 w 978663"/>
              <a:gd name="connsiteY10" fmla="*/ 0 h 55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8663" h="554596" fill="none" extrusionOk="0">
                <a:moveTo>
                  <a:pt x="0" y="0"/>
                </a:moveTo>
                <a:lnTo>
                  <a:pt x="0" y="0"/>
                </a:lnTo>
                <a:cubicBezTo>
                  <a:pt x="221066" y="-13741"/>
                  <a:pt x="393764" y="-19613"/>
                  <a:pt x="508905" y="0"/>
                </a:cubicBezTo>
                <a:cubicBezTo>
                  <a:pt x="624046" y="19613"/>
                  <a:pt x="802257" y="-10574"/>
                  <a:pt x="978663" y="0"/>
                </a:cubicBezTo>
                <a:lnTo>
                  <a:pt x="978663" y="0"/>
                </a:lnTo>
                <a:cubicBezTo>
                  <a:pt x="1004214" y="164014"/>
                  <a:pt x="985993" y="429869"/>
                  <a:pt x="978663" y="554596"/>
                </a:cubicBezTo>
                <a:lnTo>
                  <a:pt x="978663" y="554596"/>
                </a:lnTo>
                <a:cubicBezTo>
                  <a:pt x="747061" y="569925"/>
                  <a:pt x="688129" y="540242"/>
                  <a:pt x="499118" y="554596"/>
                </a:cubicBezTo>
                <a:cubicBezTo>
                  <a:pt x="310108" y="568950"/>
                  <a:pt x="218632" y="571988"/>
                  <a:pt x="0" y="554596"/>
                </a:cubicBezTo>
                <a:lnTo>
                  <a:pt x="0" y="554596"/>
                </a:lnTo>
                <a:cubicBezTo>
                  <a:pt x="4551" y="437468"/>
                  <a:pt x="18410" y="264386"/>
                  <a:pt x="0" y="0"/>
                </a:cubicBezTo>
                <a:close/>
              </a:path>
              <a:path w="978663" h="554596" stroke="0" extrusionOk="0">
                <a:moveTo>
                  <a:pt x="0" y="0"/>
                </a:moveTo>
                <a:lnTo>
                  <a:pt x="0" y="0"/>
                </a:lnTo>
                <a:cubicBezTo>
                  <a:pt x="107746" y="-23616"/>
                  <a:pt x="254024" y="3876"/>
                  <a:pt x="479545" y="0"/>
                </a:cubicBezTo>
                <a:cubicBezTo>
                  <a:pt x="705066" y="-3876"/>
                  <a:pt x="827361" y="-24550"/>
                  <a:pt x="978663" y="0"/>
                </a:cubicBezTo>
                <a:lnTo>
                  <a:pt x="978663" y="0"/>
                </a:lnTo>
                <a:cubicBezTo>
                  <a:pt x="1005386" y="132159"/>
                  <a:pt x="1006057" y="406405"/>
                  <a:pt x="978663" y="554596"/>
                </a:cubicBezTo>
                <a:lnTo>
                  <a:pt x="978663" y="554596"/>
                </a:lnTo>
                <a:cubicBezTo>
                  <a:pt x="803273" y="533206"/>
                  <a:pt x="702820" y="549367"/>
                  <a:pt x="489332" y="554596"/>
                </a:cubicBezTo>
                <a:cubicBezTo>
                  <a:pt x="275844" y="559825"/>
                  <a:pt x="187040" y="566024"/>
                  <a:pt x="0" y="554596"/>
                </a:cubicBezTo>
                <a:lnTo>
                  <a:pt x="0" y="554596"/>
                </a:lnTo>
                <a:cubicBezTo>
                  <a:pt x="16653" y="370040"/>
                  <a:pt x="-18350" y="181622"/>
                  <a:pt x="0" y="0"/>
                </a:cubicBezTo>
                <a:close/>
              </a:path>
            </a:pathLst>
          </a:custGeom>
          <a:solidFill>
            <a:srgbClr val="F8BE94"/>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GB" dirty="0">
                <a:solidFill>
                  <a:schemeClr val="tx1"/>
                </a:solidFill>
              </a:rPr>
              <a:t>axe</a:t>
            </a:r>
          </a:p>
        </p:txBody>
      </p:sp>
      <p:sp>
        <p:nvSpPr>
          <p:cNvPr id="22" name="Rounded Rectangle 21">
            <a:extLst>
              <a:ext uri="{FF2B5EF4-FFF2-40B4-BE49-F238E27FC236}">
                <a16:creationId xmlns:a16="http://schemas.microsoft.com/office/drawing/2014/main" id="{C4C3A345-87D8-FA41-B7D1-1913ED4C5174}"/>
              </a:ext>
            </a:extLst>
          </p:cNvPr>
          <p:cNvSpPr/>
          <p:nvPr/>
        </p:nvSpPr>
        <p:spPr>
          <a:xfrm>
            <a:off x="3625284" y="2808940"/>
            <a:ext cx="1075073" cy="554596"/>
          </a:xfrm>
          <a:custGeom>
            <a:avLst/>
            <a:gdLst>
              <a:gd name="connsiteX0" fmla="*/ 0 w 1075073"/>
              <a:gd name="connsiteY0" fmla="*/ 0 h 554596"/>
              <a:gd name="connsiteX1" fmla="*/ 0 w 1075073"/>
              <a:gd name="connsiteY1" fmla="*/ 0 h 554596"/>
              <a:gd name="connsiteX2" fmla="*/ 559038 w 1075073"/>
              <a:gd name="connsiteY2" fmla="*/ 0 h 554596"/>
              <a:gd name="connsiteX3" fmla="*/ 1075073 w 1075073"/>
              <a:gd name="connsiteY3" fmla="*/ 0 h 554596"/>
              <a:gd name="connsiteX4" fmla="*/ 1075073 w 1075073"/>
              <a:gd name="connsiteY4" fmla="*/ 0 h 554596"/>
              <a:gd name="connsiteX5" fmla="*/ 1075073 w 1075073"/>
              <a:gd name="connsiteY5" fmla="*/ 554596 h 554596"/>
              <a:gd name="connsiteX6" fmla="*/ 1075073 w 1075073"/>
              <a:gd name="connsiteY6" fmla="*/ 554596 h 554596"/>
              <a:gd name="connsiteX7" fmla="*/ 548287 w 1075073"/>
              <a:gd name="connsiteY7" fmla="*/ 554596 h 554596"/>
              <a:gd name="connsiteX8" fmla="*/ 0 w 1075073"/>
              <a:gd name="connsiteY8" fmla="*/ 554596 h 554596"/>
              <a:gd name="connsiteX9" fmla="*/ 0 w 1075073"/>
              <a:gd name="connsiteY9" fmla="*/ 554596 h 554596"/>
              <a:gd name="connsiteX10" fmla="*/ 0 w 1075073"/>
              <a:gd name="connsiteY10" fmla="*/ 0 h 55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5073" h="554596" fill="none" extrusionOk="0">
                <a:moveTo>
                  <a:pt x="0" y="0"/>
                </a:moveTo>
                <a:lnTo>
                  <a:pt x="0" y="0"/>
                </a:lnTo>
                <a:cubicBezTo>
                  <a:pt x="121287" y="-5002"/>
                  <a:pt x="280866" y="25764"/>
                  <a:pt x="559038" y="0"/>
                </a:cubicBezTo>
                <a:cubicBezTo>
                  <a:pt x="837210" y="-25764"/>
                  <a:pt x="923041" y="-15797"/>
                  <a:pt x="1075073" y="0"/>
                </a:cubicBezTo>
                <a:lnTo>
                  <a:pt x="1075073" y="0"/>
                </a:lnTo>
                <a:cubicBezTo>
                  <a:pt x="1100624" y="164014"/>
                  <a:pt x="1082403" y="429869"/>
                  <a:pt x="1075073" y="554596"/>
                </a:cubicBezTo>
                <a:lnTo>
                  <a:pt x="1075073" y="554596"/>
                </a:lnTo>
                <a:cubicBezTo>
                  <a:pt x="858117" y="575718"/>
                  <a:pt x="724858" y="578510"/>
                  <a:pt x="548287" y="554596"/>
                </a:cubicBezTo>
                <a:cubicBezTo>
                  <a:pt x="371716" y="530682"/>
                  <a:pt x="217505" y="568839"/>
                  <a:pt x="0" y="554596"/>
                </a:cubicBezTo>
                <a:lnTo>
                  <a:pt x="0" y="554596"/>
                </a:lnTo>
                <a:cubicBezTo>
                  <a:pt x="4551" y="437468"/>
                  <a:pt x="18410" y="264386"/>
                  <a:pt x="0" y="0"/>
                </a:cubicBezTo>
                <a:close/>
              </a:path>
              <a:path w="1075073" h="554596" stroke="0" extrusionOk="0">
                <a:moveTo>
                  <a:pt x="0" y="0"/>
                </a:moveTo>
                <a:lnTo>
                  <a:pt x="0" y="0"/>
                </a:lnTo>
                <a:cubicBezTo>
                  <a:pt x="153466" y="-3490"/>
                  <a:pt x="312573" y="-6957"/>
                  <a:pt x="526786" y="0"/>
                </a:cubicBezTo>
                <a:cubicBezTo>
                  <a:pt x="740999" y="6957"/>
                  <a:pt x="909994" y="6877"/>
                  <a:pt x="1075073" y="0"/>
                </a:cubicBezTo>
                <a:lnTo>
                  <a:pt x="1075073" y="0"/>
                </a:lnTo>
                <a:cubicBezTo>
                  <a:pt x="1101796" y="132159"/>
                  <a:pt x="1102467" y="406405"/>
                  <a:pt x="1075073" y="554596"/>
                </a:cubicBezTo>
                <a:lnTo>
                  <a:pt x="1075073" y="554596"/>
                </a:lnTo>
                <a:cubicBezTo>
                  <a:pt x="919920" y="576106"/>
                  <a:pt x="765733" y="534446"/>
                  <a:pt x="537537" y="554596"/>
                </a:cubicBezTo>
                <a:cubicBezTo>
                  <a:pt x="309341" y="574746"/>
                  <a:pt x="265741" y="577332"/>
                  <a:pt x="0" y="554596"/>
                </a:cubicBezTo>
                <a:lnTo>
                  <a:pt x="0" y="554596"/>
                </a:lnTo>
                <a:cubicBezTo>
                  <a:pt x="16653" y="370040"/>
                  <a:pt x="-18350" y="181622"/>
                  <a:pt x="0" y="0"/>
                </a:cubicBezTo>
                <a:close/>
              </a:path>
            </a:pathLst>
          </a:custGeom>
          <a:solidFill>
            <a:srgbClr val="F8BE94"/>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GB" dirty="0">
                <a:solidFill>
                  <a:schemeClr val="tx1"/>
                </a:solidFill>
              </a:rPr>
              <a:t>dagger</a:t>
            </a:r>
          </a:p>
        </p:txBody>
      </p:sp>
      <p:pic>
        <p:nvPicPr>
          <p:cNvPr id="8" name="Picture 7">
            <a:extLst>
              <a:ext uri="{FF2B5EF4-FFF2-40B4-BE49-F238E27FC236}">
                <a16:creationId xmlns:a16="http://schemas.microsoft.com/office/drawing/2014/main" id="{A8874DC8-C50C-A345-ABEE-65A142E7E9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95500">
            <a:off x="4256703" y="2988370"/>
            <a:ext cx="2805989" cy="2881098"/>
          </a:xfrm>
          <a:prstGeom prst="rect">
            <a:avLst/>
          </a:prstGeom>
        </p:spPr>
      </p:pic>
      <p:sp>
        <p:nvSpPr>
          <p:cNvPr id="23" name="Rounded Rectangle 22">
            <a:extLst>
              <a:ext uri="{FF2B5EF4-FFF2-40B4-BE49-F238E27FC236}">
                <a16:creationId xmlns:a16="http://schemas.microsoft.com/office/drawing/2014/main" id="{2740CA1D-962C-4B44-A282-C6D098FE9FB4}"/>
              </a:ext>
            </a:extLst>
          </p:cNvPr>
          <p:cNvSpPr/>
          <p:nvPr/>
        </p:nvSpPr>
        <p:spPr>
          <a:xfrm>
            <a:off x="4753365" y="5548184"/>
            <a:ext cx="2091875" cy="554596"/>
          </a:xfrm>
          <a:custGeom>
            <a:avLst/>
            <a:gdLst>
              <a:gd name="connsiteX0" fmla="*/ 0 w 2091875"/>
              <a:gd name="connsiteY0" fmla="*/ 0 h 554596"/>
              <a:gd name="connsiteX1" fmla="*/ 0 w 2091875"/>
              <a:gd name="connsiteY1" fmla="*/ 0 h 554596"/>
              <a:gd name="connsiteX2" fmla="*/ 739129 w 2091875"/>
              <a:gd name="connsiteY2" fmla="*/ 0 h 554596"/>
              <a:gd name="connsiteX3" fmla="*/ 1457340 w 2091875"/>
              <a:gd name="connsiteY3" fmla="*/ 0 h 554596"/>
              <a:gd name="connsiteX4" fmla="*/ 2091875 w 2091875"/>
              <a:gd name="connsiteY4" fmla="*/ 0 h 554596"/>
              <a:gd name="connsiteX5" fmla="*/ 2091875 w 2091875"/>
              <a:gd name="connsiteY5" fmla="*/ 0 h 554596"/>
              <a:gd name="connsiteX6" fmla="*/ 2091875 w 2091875"/>
              <a:gd name="connsiteY6" fmla="*/ 554596 h 554596"/>
              <a:gd name="connsiteX7" fmla="*/ 2091875 w 2091875"/>
              <a:gd name="connsiteY7" fmla="*/ 554596 h 554596"/>
              <a:gd name="connsiteX8" fmla="*/ 1436421 w 2091875"/>
              <a:gd name="connsiteY8" fmla="*/ 554596 h 554596"/>
              <a:gd name="connsiteX9" fmla="*/ 739129 w 2091875"/>
              <a:gd name="connsiteY9" fmla="*/ 554596 h 554596"/>
              <a:gd name="connsiteX10" fmla="*/ 0 w 2091875"/>
              <a:gd name="connsiteY10" fmla="*/ 554596 h 554596"/>
              <a:gd name="connsiteX11" fmla="*/ 0 w 2091875"/>
              <a:gd name="connsiteY11" fmla="*/ 554596 h 554596"/>
              <a:gd name="connsiteX12" fmla="*/ 0 w 2091875"/>
              <a:gd name="connsiteY12" fmla="*/ 0 h 55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1875" h="554596" fill="none" extrusionOk="0">
                <a:moveTo>
                  <a:pt x="0" y="0"/>
                </a:moveTo>
                <a:lnTo>
                  <a:pt x="0" y="0"/>
                </a:lnTo>
                <a:cubicBezTo>
                  <a:pt x="326423" y="547"/>
                  <a:pt x="371106" y="14318"/>
                  <a:pt x="739129" y="0"/>
                </a:cubicBezTo>
                <a:cubicBezTo>
                  <a:pt x="1107152" y="-14318"/>
                  <a:pt x="1107368" y="-31130"/>
                  <a:pt x="1457340" y="0"/>
                </a:cubicBezTo>
                <a:cubicBezTo>
                  <a:pt x="1807312" y="31130"/>
                  <a:pt x="1884777" y="-2794"/>
                  <a:pt x="2091875" y="0"/>
                </a:cubicBezTo>
                <a:lnTo>
                  <a:pt x="2091875" y="0"/>
                </a:lnTo>
                <a:cubicBezTo>
                  <a:pt x="2108160" y="159408"/>
                  <a:pt x="2110142" y="293156"/>
                  <a:pt x="2091875" y="554596"/>
                </a:cubicBezTo>
                <a:lnTo>
                  <a:pt x="2091875" y="554596"/>
                </a:lnTo>
                <a:cubicBezTo>
                  <a:pt x="1940491" y="525192"/>
                  <a:pt x="1589542" y="540944"/>
                  <a:pt x="1436421" y="554596"/>
                </a:cubicBezTo>
                <a:cubicBezTo>
                  <a:pt x="1283300" y="568248"/>
                  <a:pt x="1037112" y="548669"/>
                  <a:pt x="739129" y="554596"/>
                </a:cubicBezTo>
                <a:cubicBezTo>
                  <a:pt x="441146" y="560523"/>
                  <a:pt x="277923" y="569080"/>
                  <a:pt x="0" y="554596"/>
                </a:cubicBezTo>
                <a:lnTo>
                  <a:pt x="0" y="554596"/>
                </a:lnTo>
                <a:cubicBezTo>
                  <a:pt x="-19970" y="313651"/>
                  <a:pt x="10107" y="193592"/>
                  <a:pt x="0" y="0"/>
                </a:cubicBezTo>
                <a:close/>
              </a:path>
              <a:path w="2091875" h="554596" stroke="0" extrusionOk="0">
                <a:moveTo>
                  <a:pt x="0" y="0"/>
                </a:moveTo>
                <a:lnTo>
                  <a:pt x="0" y="0"/>
                </a:lnTo>
                <a:cubicBezTo>
                  <a:pt x="172498" y="13441"/>
                  <a:pt x="453821" y="-31413"/>
                  <a:pt x="676373" y="0"/>
                </a:cubicBezTo>
                <a:cubicBezTo>
                  <a:pt x="898925" y="31413"/>
                  <a:pt x="1118923" y="-10071"/>
                  <a:pt x="1310908" y="0"/>
                </a:cubicBezTo>
                <a:cubicBezTo>
                  <a:pt x="1502894" y="10071"/>
                  <a:pt x="1793035" y="-20273"/>
                  <a:pt x="2091875" y="0"/>
                </a:cubicBezTo>
                <a:lnTo>
                  <a:pt x="2091875" y="0"/>
                </a:lnTo>
                <a:cubicBezTo>
                  <a:pt x="2078035" y="269006"/>
                  <a:pt x="2086078" y="345557"/>
                  <a:pt x="2091875" y="554596"/>
                </a:cubicBezTo>
                <a:lnTo>
                  <a:pt x="2091875" y="554596"/>
                </a:lnTo>
                <a:cubicBezTo>
                  <a:pt x="1789344" y="576526"/>
                  <a:pt x="1743591" y="585507"/>
                  <a:pt x="1436421" y="554596"/>
                </a:cubicBezTo>
                <a:cubicBezTo>
                  <a:pt x="1129251" y="523685"/>
                  <a:pt x="955780" y="550096"/>
                  <a:pt x="697292" y="554596"/>
                </a:cubicBezTo>
                <a:cubicBezTo>
                  <a:pt x="438804" y="559096"/>
                  <a:pt x="305986" y="580012"/>
                  <a:pt x="0" y="554596"/>
                </a:cubicBezTo>
                <a:lnTo>
                  <a:pt x="0" y="554596"/>
                </a:lnTo>
                <a:cubicBezTo>
                  <a:pt x="-24490" y="372714"/>
                  <a:pt x="-5697" y="120685"/>
                  <a:pt x="0" y="0"/>
                </a:cubicBezTo>
                <a:close/>
              </a:path>
            </a:pathLst>
          </a:custGeom>
          <a:solidFill>
            <a:srgbClr val="F8BE94"/>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GB" dirty="0">
                <a:solidFill>
                  <a:schemeClr val="tx1"/>
                </a:solidFill>
              </a:rPr>
              <a:t>javelin (or spear)</a:t>
            </a:r>
          </a:p>
        </p:txBody>
      </p:sp>
    </p:spTree>
    <p:extLst>
      <p:ext uri="{BB962C8B-B14F-4D97-AF65-F5344CB8AC3E}">
        <p14:creationId xmlns:p14="http://schemas.microsoft.com/office/powerpoint/2010/main" val="372243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170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par>
                                <p:cTn id="14" presetID="10" presetClass="entr" presetSubtype="0" fill="hold" nodeType="withEffect">
                                  <p:stCondLst>
                                    <p:cond delay="27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340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44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510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1FAC378D-1AC0-E647-A19C-45F2708E4EDC}"/>
              </a:ext>
            </a:extLst>
          </p:cNvPr>
          <p:cNvSpPr/>
          <p:nvPr/>
        </p:nvSpPr>
        <p:spPr>
          <a:xfrm>
            <a:off x="2081539" y="523221"/>
            <a:ext cx="8019302" cy="5772627"/>
          </a:xfrm>
          <a:prstGeom prst="roundRect">
            <a:avLst>
              <a:gd name="adj" fmla="val 4196"/>
            </a:avLst>
          </a:prstGeom>
          <a:solidFill>
            <a:srgbClr val="90C8E5">
              <a:alpha val="3973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p:cNvSpPr>
            <a:spLocks noGrp="1"/>
          </p:cNvSpPr>
          <p:nvPr>
            <p:ph type="title"/>
          </p:nvPr>
        </p:nvSpPr>
        <p:spPr>
          <a:xfrm>
            <a:off x="1981199" y="464029"/>
            <a:ext cx="8220075" cy="994306"/>
          </a:xfrm>
        </p:spPr>
        <p:txBody>
          <a:bodyPr/>
          <a:lstStyle/>
          <a:p>
            <a:pPr algn="ctr">
              <a:spcBef>
                <a:spcPts val="0"/>
              </a:spcBef>
            </a:pPr>
            <a:r>
              <a:rPr lang="en-GB" sz="3300" b="1" dirty="0">
                <a:solidFill>
                  <a:srgbClr val="000000"/>
                </a:solidFill>
                <a:latin typeface="+mj-lt"/>
              </a:rPr>
              <a:t>Chariots</a:t>
            </a:r>
            <a:endParaRPr lang="en-GB" sz="3300" dirty="0">
              <a:latin typeface="+mj-lt"/>
            </a:endParaRPr>
          </a:p>
        </p:txBody>
      </p:sp>
      <p:sp>
        <p:nvSpPr>
          <p:cNvPr id="10" name="Rounded Rectangle 9">
            <a:extLst>
              <a:ext uri="{FF2B5EF4-FFF2-40B4-BE49-F238E27FC236}">
                <a16:creationId xmlns:a16="http://schemas.microsoft.com/office/drawing/2014/main" id="{31C36EEC-0B16-9748-8BAF-E9BB71CEE534}"/>
              </a:ext>
            </a:extLst>
          </p:cNvPr>
          <p:cNvSpPr/>
          <p:nvPr/>
        </p:nvSpPr>
        <p:spPr>
          <a:xfrm>
            <a:off x="3113523" y="1323633"/>
            <a:ext cx="5955334" cy="912941"/>
          </a:xfrm>
          <a:custGeom>
            <a:avLst/>
            <a:gdLst>
              <a:gd name="connsiteX0" fmla="*/ 0 w 5955334"/>
              <a:gd name="connsiteY0" fmla="*/ 0 h 912941"/>
              <a:gd name="connsiteX1" fmla="*/ 0 w 5955334"/>
              <a:gd name="connsiteY1" fmla="*/ 0 h 912941"/>
              <a:gd name="connsiteX2" fmla="*/ 780810 w 5955334"/>
              <a:gd name="connsiteY2" fmla="*/ 0 h 912941"/>
              <a:gd name="connsiteX3" fmla="*/ 1502068 w 5955334"/>
              <a:gd name="connsiteY3" fmla="*/ 0 h 912941"/>
              <a:gd name="connsiteX4" fmla="*/ 2163771 w 5955334"/>
              <a:gd name="connsiteY4" fmla="*/ 0 h 912941"/>
              <a:gd name="connsiteX5" fmla="*/ 2825475 w 5955334"/>
              <a:gd name="connsiteY5" fmla="*/ 0 h 912941"/>
              <a:gd name="connsiteX6" fmla="*/ 3606286 w 5955334"/>
              <a:gd name="connsiteY6" fmla="*/ 0 h 912941"/>
              <a:gd name="connsiteX7" fmla="*/ 4327543 w 5955334"/>
              <a:gd name="connsiteY7" fmla="*/ 0 h 912941"/>
              <a:gd name="connsiteX8" fmla="*/ 4810586 w 5955334"/>
              <a:gd name="connsiteY8" fmla="*/ 0 h 912941"/>
              <a:gd name="connsiteX9" fmla="*/ 5955334 w 5955334"/>
              <a:gd name="connsiteY9" fmla="*/ 0 h 912941"/>
              <a:gd name="connsiteX10" fmla="*/ 5955334 w 5955334"/>
              <a:gd name="connsiteY10" fmla="*/ 0 h 912941"/>
              <a:gd name="connsiteX11" fmla="*/ 5955334 w 5955334"/>
              <a:gd name="connsiteY11" fmla="*/ 474729 h 912941"/>
              <a:gd name="connsiteX12" fmla="*/ 5955334 w 5955334"/>
              <a:gd name="connsiteY12" fmla="*/ 912941 h 912941"/>
              <a:gd name="connsiteX13" fmla="*/ 5955334 w 5955334"/>
              <a:gd name="connsiteY13" fmla="*/ 912941 h 912941"/>
              <a:gd name="connsiteX14" fmla="*/ 5412737 w 5955334"/>
              <a:gd name="connsiteY14" fmla="*/ 912941 h 912941"/>
              <a:gd name="connsiteX15" fmla="*/ 4631926 w 5955334"/>
              <a:gd name="connsiteY15" fmla="*/ 912941 h 912941"/>
              <a:gd name="connsiteX16" fmla="*/ 4029776 w 5955334"/>
              <a:gd name="connsiteY16" fmla="*/ 912941 h 912941"/>
              <a:gd name="connsiteX17" fmla="*/ 3248966 w 5955334"/>
              <a:gd name="connsiteY17" fmla="*/ 912941 h 912941"/>
              <a:gd name="connsiteX18" fmla="*/ 2706368 w 5955334"/>
              <a:gd name="connsiteY18" fmla="*/ 912941 h 912941"/>
              <a:gd name="connsiteX19" fmla="*/ 2223325 w 5955334"/>
              <a:gd name="connsiteY19" fmla="*/ 912941 h 912941"/>
              <a:gd name="connsiteX20" fmla="*/ 1740281 w 5955334"/>
              <a:gd name="connsiteY20" fmla="*/ 912941 h 912941"/>
              <a:gd name="connsiteX21" fmla="*/ 1019024 w 5955334"/>
              <a:gd name="connsiteY21" fmla="*/ 912941 h 912941"/>
              <a:gd name="connsiteX22" fmla="*/ 0 w 5955334"/>
              <a:gd name="connsiteY22" fmla="*/ 912941 h 912941"/>
              <a:gd name="connsiteX23" fmla="*/ 0 w 5955334"/>
              <a:gd name="connsiteY23" fmla="*/ 912941 h 912941"/>
              <a:gd name="connsiteX24" fmla="*/ 0 w 5955334"/>
              <a:gd name="connsiteY24" fmla="*/ 456471 h 912941"/>
              <a:gd name="connsiteX25" fmla="*/ 0 w 5955334"/>
              <a:gd name="connsiteY25" fmla="*/ 0 h 912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55334" h="912941" fill="none" extrusionOk="0">
                <a:moveTo>
                  <a:pt x="0" y="0"/>
                </a:moveTo>
                <a:lnTo>
                  <a:pt x="0" y="0"/>
                </a:lnTo>
                <a:cubicBezTo>
                  <a:pt x="333327" y="29190"/>
                  <a:pt x="488038" y="12635"/>
                  <a:pt x="780810" y="0"/>
                </a:cubicBezTo>
                <a:cubicBezTo>
                  <a:pt x="1073582" y="-12635"/>
                  <a:pt x="1204576" y="-4234"/>
                  <a:pt x="1502068" y="0"/>
                </a:cubicBezTo>
                <a:cubicBezTo>
                  <a:pt x="1799560" y="4234"/>
                  <a:pt x="1866966" y="24780"/>
                  <a:pt x="2163771" y="0"/>
                </a:cubicBezTo>
                <a:cubicBezTo>
                  <a:pt x="2460576" y="-24780"/>
                  <a:pt x="2665797" y="-6615"/>
                  <a:pt x="2825475" y="0"/>
                </a:cubicBezTo>
                <a:cubicBezTo>
                  <a:pt x="2985153" y="6615"/>
                  <a:pt x="3443619" y="23603"/>
                  <a:pt x="3606286" y="0"/>
                </a:cubicBezTo>
                <a:cubicBezTo>
                  <a:pt x="3768953" y="-23603"/>
                  <a:pt x="4142934" y="-21907"/>
                  <a:pt x="4327543" y="0"/>
                </a:cubicBezTo>
                <a:cubicBezTo>
                  <a:pt x="4512152" y="21907"/>
                  <a:pt x="4582556" y="12133"/>
                  <a:pt x="4810586" y="0"/>
                </a:cubicBezTo>
                <a:cubicBezTo>
                  <a:pt x="5038616" y="-12133"/>
                  <a:pt x="5634911" y="42483"/>
                  <a:pt x="5955334" y="0"/>
                </a:cubicBezTo>
                <a:lnTo>
                  <a:pt x="5955334" y="0"/>
                </a:lnTo>
                <a:cubicBezTo>
                  <a:pt x="5950021" y="111201"/>
                  <a:pt x="5942825" y="347863"/>
                  <a:pt x="5955334" y="474729"/>
                </a:cubicBezTo>
                <a:cubicBezTo>
                  <a:pt x="5967843" y="601595"/>
                  <a:pt x="5954017" y="700352"/>
                  <a:pt x="5955334" y="912941"/>
                </a:cubicBezTo>
                <a:lnTo>
                  <a:pt x="5955334" y="912941"/>
                </a:lnTo>
                <a:cubicBezTo>
                  <a:pt x="5703318" y="888566"/>
                  <a:pt x="5644403" y="892143"/>
                  <a:pt x="5412737" y="912941"/>
                </a:cubicBezTo>
                <a:cubicBezTo>
                  <a:pt x="5181071" y="933739"/>
                  <a:pt x="4975287" y="930857"/>
                  <a:pt x="4631926" y="912941"/>
                </a:cubicBezTo>
                <a:cubicBezTo>
                  <a:pt x="4288565" y="895025"/>
                  <a:pt x="4156301" y="895898"/>
                  <a:pt x="4029776" y="912941"/>
                </a:cubicBezTo>
                <a:cubicBezTo>
                  <a:pt x="3903251" y="929985"/>
                  <a:pt x="3610392" y="946785"/>
                  <a:pt x="3248966" y="912941"/>
                </a:cubicBezTo>
                <a:cubicBezTo>
                  <a:pt x="2887540" y="879098"/>
                  <a:pt x="2868041" y="923760"/>
                  <a:pt x="2706368" y="912941"/>
                </a:cubicBezTo>
                <a:cubicBezTo>
                  <a:pt x="2544695" y="902122"/>
                  <a:pt x="2372090" y="922624"/>
                  <a:pt x="2223325" y="912941"/>
                </a:cubicBezTo>
                <a:cubicBezTo>
                  <a:pt x="2074560" y="903258"/>
                  <a:pt x="1844398" y="924068"/>
                  <a:pt x="1740281" y="912941"/>
                </a:cubicBezTo>
                <a:cubicBezTo>
                  <a:pt x="1636164" y="901814"/>
                  <a:pt x="1229355" y="904187"/>
                  <a:pt x="1019024" y="912941"/>
                </a:cubicBezTo>
                <a:cubicBezTo>
                  <a:pt x="808693" y="921695"/>
                  <a:pt x="246058" y="896608"/>
                  <a:pt x="0" y="912941"/>
                </a:cubicBezTo>
                <a:lnTo>
                  <a:pt x="0" y="912941"/>
                </a:lnTo>
                <a:cubicBezTo>
                  <a:pt x="-19392" y="691128"/>
                  <a:pt x="21929" y="572747"/>
                  <a:pt x="0" y="456471"/>
                </a:cubicBezTo>
                <a:cubicBezTo>
                  <a:pt x="-21929" y="340195"/>
                  <a:pt x="15171" y="127321"/>
                  <a:pt x="0" y="0"/>
                </a:cubicBezTo>
                <a:close/>
              </a:path>
              <a:path w="5955334" h="912941" stroke="0" extrusionOk="0">
                <a:moveTo>
                  <a:pt x="0" y="0"/>
                </a:moveTo>
                <a:lnTo>
                  <a:pt x="0" y="0"/>
                </a:lnTo>
                <a:cubicBezTo>
                  <a:pt x="147153" y="18895"/>
                  <a:pt x="420219" y="-18736"/>
                  <a:pt x="602150" y="0"/>
                </a:cubicBezTo>
                <a:cubicBezTo>
                  <a:pt x="784081" y="18736"/>
                  <a:pt x="987280" y="-112"/>
                  <a:pt x="1085194" y="0"/>
                </a:cubicBezTo>
                <a:cubicBezTo>
                  <a:pt x="1183108" y="112"/>
                  <a:pt x="1638743" y="33234"/>
                  <a:pt x="1866005" y="0"/>
                </a:cubicBezTo>
                <a:cubicBezTo>
                  <a:pt x="2093267" y="-33234"/>
                  <a:pt x="2256319" y="1651"/>
                  <a:pt x="2468155" y="0"/>
                </a:cubicBezTo>
                <a:cubicBezTo>
                  <a:pt x="2679991" y="-1651"/>
                  <a:pt x="2772570" y="-96"/>
                  <a:pt x="3070306" y="0"/>
                </a:cubicBezTo>
                <a:cubicBezTo>
                  <a:pt x="3368042" y="96"/>
                  <a:pt x="3496103" y="25218"/>
                  <a:pt x="3851116" y="0"/>
                </a:cubicBezTo>
                <a:cubicBezTo>
                  <a:pt x="4206129" y="-25218"/>
                  <a:pt x="4142659" y="14554"/>
                  <a:pt x="4393713" y="0"/>
                </a:cubicBezTo>
                <a:cubicBezTo>
                  <a:pt x="4644767" y="-14554"/>
                  <a:pt x="4803658" y="-5494"/>
                  <a:pt x="5174524" y="0"/>
                </a:cubicBezTo>
                <a:cubicBezTo>
                  <a:pt x="5545390" y="5494"/>
                  <a:pt x="5596170" y="-6892"/>
                  <a:pt x="5955334" y="0"/>
                </a:cubicBezTo>
                <a:lnTo>
                  <a:pt x="5955334" y="0"/>
                </a:lnTo>
                <a:cubicBezTo>
                  <a:pt x="5943880" y="167735"/>
                  <a:pt x="5944436" y="254594"/>
                  <a:pt x="5955334" y="456471"/>
                </a:cubicBezTo>
                <a:cubicBezTo>
                  <a:pt x="5966232" y="658348"/>
                  <a:pt x="5973185" y="759808"/>
                  <a:pt x="5955334" y="912941"/>
                </a:cubicBezTo>
                <a:lnTo>
                  <a:pt x="5955334" y="912941"/>
                </a:lnTo>
                <a:cubicBezTo>
                  <a:pt x="5737746" y="945753"/>
                  <a:pt x="5414721" y="936954"/>
                  <a:pt x="5234077" y="912941"/>
                </a:cubicBezTo>
                <a:cubicBezTo>
                  <a:pt x="5053433" y="888928"/>
                  <a:pt x="4652798" y="881702"/>
                  <a:pt x="4453266" y="912941"/>
                </a:cubicBezTo>
                <a:cubicBezTo>
                  <a:pt x="4253734" y="944180"/>
                  <a:pt x="4049430" y="919286"/>
                  <a:pt x="3672456" y="912941"/>
                </a:cubicBezTo>
                <a:cubicBezTo>
                  <a:pt x="3295482" y="906597"/>
                  <a:pt x="3257648" y="901969"/>
                  <a:pt x="3129859" y="912941"/>
                </a:cubicBezTo>
                <a:cubicBezTo>
                  <a:pt x="3002070" y="923913"/>
                  <a:pt x="2632036" y="945649"/>
                  <a:pt x="2468155" y="912941"/>
                </a:cubicBezTo>
                <a:cubicBezTo>
                  <a:pt x="2304274" y="880233"/>
                  <a:pt x="1855358" y="904889"/>
                  <a:pt x="1687345" y="912941"/>
                </a:cubicBezTo>
                <a:cubicBezTo>
                  <a:pt x="1519332" y="920994"/>
                  <a:pt x="1248545" y="909715"/>
                  <a:pt x="1025641" y="912941"/>
                </a:cubicBezTo>
                <a:cubicBezTo>
                  <a:pt x="802737" y="916167"/>
                  <a:pt x="311081" y="956788"/>
                  <a:pt x="0" y="912941"/>
                </a:cubicBezTo>
                <a:lnTo>
                  <a:pt x="0" y="912941"/>
                </a:lnTo>
                <a:cubicBezTo>
                  <a:pt x="3908" y="781470"/>
                  <a:pt x="15527" y="627769"/>
                  <a:pt x="0" y="474729"/>
                </a:cubicBezTo>
                <a:cubicBezTo>
                  <a:pt x="-15527" y="321689"/>
                  <a:pt x="-5394" y="104568"/>
                  <a:pt x="0" y="0"/>
                </a:cubicBezTo>
                <a:close/>
              </a:path>
            </a:pathLst>
          </a:custGeom>
          <a:solidFill>
            <a:srgbClr val="F8BE94"/>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GB" dirty="0">
                <a:solidFill>
                  <a:schemeClr val="tx1"/>
                </a:solidFill>
              </a:rPr>
              <a:t>Most Celtic soldiers fought on foot. However, sometimes horses and chariots were also used in battle.</a:t>
            </a:r>
          </a:p>
        </p:txBody>
      </p:sp>
      <p:sp>
        <p:nvSpPr>
          <p:cNvPr id="11" name="Rounded Rectangle 10">
            <a:extLst>
              <a:ext uri="{FF2B5EF4-FFF2-40B4-BE49-F238E27FC236}">
                <a16:creationId xmlns:a16="http://schemas.microsoft.com/office/drawing/2014/main" id="{57EF8192-828D-2449-95E7-DBA3EC15BBE0}"/>
              </a:ext>
            </a:extLst>
          </p:cNvPr>
          <p:cNvSpPr/>
          <p:nvPr/>
        </p:nvSpPr>
        <p:spPr>
          <a:xfrm>
            <a:off x="2650116" y="1286562"/>
            <a:ext cx="6882147" cy="1155957"/>
          </a:xfrm>
          <a:custGeom>
            <a:avLst/>
            <a:gdLst>
              <a:gd name="connsiteX0" fmla="*/ 0 w 6882147"/>
              <a:gd name="connsiteY0" fmla="*/ 0 h 1155957"/>
              <a:gd name="connsiteX1" fmla="*/ 0 w 6882147"/>
              <a:gd name="connsiteY1" fmla="*/ 0 h 1155957"/>
              <a:gd name="connsiteX2" fmla="*/ 481750 w 6882147"/>
              <a:gd name="connsiteY2" fmla="*/ 0 h 1155957"/>
              <a:gd name="connsiteX3" fmla="*/ 1307608 w 6882147"/>
              <a:gd name="connsiteY3" fmla="*/ 0 h 1155957"/>
              <a:gd name="connsiteX4" fmla="*/ 2064644 w 6882147"/>
              <a:gd name="connsiteY4" fmla="*/ 0 h 1155957"/>
              <a:gd name="connsiteX5" fmla="*/ 2546394 w 6882147"/>
              <a:gd name="connsiteY5" fmla="*/ 0 h 1155957"/>
              <a:gd name="connsiteX6" fmla="*/ 3165788 w 6882147"/>
              <a:gd name="connsiteY6" fmla="*/ 0 h 1155957"/>
              <a:gd name="connsiteX7" fmla="*/ 3991645 w 6882147"/>
              <a:gd name="connsiteY7" fmla="*/ 0 h 1155957"/>
              <a:gd name="connsiteX8" fmla="*/ 4679860 w 6882147"/>
              <a:gd name="connsiteY8" fmla="*/ 0 h 1155957"/>
              <a:gd name="connsiteX9" fmla="*/ 5436896 w 6882147"/>
              <a:gd name="connsiteY9" fmla="*/ 0 h 1155957"/>
              <a:gd name="connsiteX10" fmla="*/ 6056289 w 6882147"/>
              <a:gd name="connsiteY10" fmla="*/ 0 h 1155957"/>
              <a:gd name="connsiteX11" fmla="*/ 6882147 w 6882147"/>
              <a:gd name="connsiteY11" fmla="*/ 0 h 1155957"/>
              <a:gd name="connsiteX12" fmla="*/ 6882147 w 6882147"/>
              <a:gd name="connsiteY12" fmla="*/ 0 h 1155957"/>
              <a:gd name="connsiteX13" fmla="*/ 6882147 w 6882147"/>
              <a:gd name="connsiteY13" fmla="*/ 601098 h 1155957"/>
              <a:gd name="connsiteX14" fmla="*/ 6882147 w 6882147"/>
              <a:gd name="connsiteY14" fmla="*/ 1155957 h 1155957"/>
              <a:gd name="connsiteX15" fmla="*/ 6882147 w 6882147"/>
              <a:gd name="connsiteY15" fmla="*/ 1155957 h 1155957"/>
              <a:gd name="connsiteX16" fmla="*/ 6400397 w 6882147"/>
              <a:gd name="connsiteY16" fmla="*/ 1155957 h 1155957"/>
              <a:gd name="connsiteX17" fmla="*/ 5918646 w 6882147"/>
              <a:gd name="connsiteY17" fmla="*/ 1155957 h 1155957"/>
              <a:gd name="connsiteX18" fmla="*/ 5161610 w 6882147"/>
              <a:gd name="connsiteY18" fmla="*/ 1155957 h 1155957"/>
              <a:gd name="connsiteX19" fmla="*/ 4679860 w 6882147"/>
              <a:gd name="connsiteY19" fmla="*/ 1155957 h 1155957"/>
              <a:gd name="connsiteX20" fmla="*/ 3991645 w 6882147"/>
              <a:gd name="connsiteY20" fmla="*/ 1155957 h 1155957"/>
              <a:gd name="connsiteX21" fmla="*/ 3441074 w 6882147"/>
              <a:gd name="connsiteY21" fmla="*/ 1155957 h 1155957"/>
              <a:gd name="connsiteX22" fmla="*/ 2752859 w 6882147"/>
              <a:gd name="connsiteY22" fmla="*/ 1155957 h 1155957"/>
              <a:gd name="connsiteX23" fmla="*/ 2064644 w 6882147"/>
              <a:gd name="connsiteY23" fmla="*/ 1155957 h 1155957"/>
              <a:gd name="connsiteX24" fmla="*/ 1376429 w 6882147"/>
              <a:gd name="connsiteY24" fmla="*/ 1155957 h 1155957"/>
              <a:gd name="connsiteX25" fmla="*/ 688215 w 6882147"/>
              <a:gd name="connsiteY25" fmla="*/ 1155957 h 1155957"/>
              <a:gd name="connsiteX26" fmla="*/ 0 w 6882147"/>
              <a:gd name="connsiteY26" fmla="*/ 1155957 h 1155957"/>
              <a:gd name="connsiteX27" fmla="*/ 0 w 6882147"/>
              <a:gd name="connsiteY27" fmla="*/ 1155957 h 1155957"/>
              <a:gd name="connsiteX28" fmla="*/ 0 w 6882147"/>
              <a:gd name="connsiteY28" fmla="*/ 566419 h 1155957"/>
              <a:gd name="connsiteX29" fmla="*/ 0 w 6882147"/>
              <a:gd name="connsiteY29" fmla="*/ 0 h 1155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882147" h="1155957" fill="none" extrusionOk="0">
                <a:moveTo>
                  <a:pt x="0" y="0"/>
                </a:moveTo>
                <a:lnTo>
                  <a:pt x="0" y="0"/>
                </a:lnTo>
                <a:cubicBezTo>
                  <a:pt x="108550" y="13052"/>
                  <a:pt x="344375" y="18252"/>
                  <a:pt x="481750" y="0"/>
                </a:cubicBezTo>
                <a:cubicBezTo>
                  <a:pt x="619125" y="-18252"/>
                  <a:pt x="996247" y="34081"/>
                  <a:pt x="1307608" y="0"/>
                </a:cubicBezTo>
                <a:cubicBezTo>
                  <a:pt x="1618969" y="-34081"/>
                  <a:pt x="1798627" y="-35137"/>
                  <a:pt x="2064644" y="0"/>
                </a:cubicBezTo>
                <a:cubicBezTo>
                  <a:pt x="2330661" y="35137"/>
                  <a:pt x="2374330" y="11741"/>
                  <a:pt x="2546394" y="0"/>
                </a:cubicBezTo>
                <a:cubicBezTo>
                  <a:pt x="2718458" y="-11741"/>
                  <a:pt x="2870608" y="-18409"/>
                  <a:pt x="3165788" y="0"/>
                </a:cubicBezTo>
                <a:cubicBezTo>
                  <a:pt x="3460968" y="18409"/>
                  <a:pt x="3810626" y="16443"/>
                  <a:pt x="3991645" y="0"/>
                </a:cubicBezTo>
                <a:cubicBezTo>
                  <a:pt x="4172664" y="-16443"/>
                  <a:pt x="4540357" y="16883"/>
                  <a:pt x="4679860" y="0"/>
                </a:cubicBezTo>
                <a:cubicBezTo>
                  <a:pt x="4819363" y="-16883"/>
                  <a:pt x="5178052" y="-18946"/>
                  <a:pt x="5436896" y="0"/>
                </a:cubicBezTo>
                <a:cubicBezTo>
                  <a:pt x="5695740" y="18946"/>
                  <a:pt x="5787185" y="-22458"/>
                  <a:pt x="6056289" y="0"/>
                </a:cubicBezTo>
                <a:cubicBezTo>
                  <a:pt x="6325393" y="22458"/>
                  <a:pt x="6655653" y="3835"/>
                  <a:pt x="6882147" y="0"/>
                </a:cubicBezTo>
                <a:lnTo>
                  <a:pt x="6882147" y="0"/>
                </a:lnTo>
                <a:cubicBezTo>
                  <a:pt x="6887954" y="243736"/>
                  <a:pt x="6876038" y="363174"/>
                  <a:pt x="6882147" y="601098"/>
                </a:cubicBezTo>
                <a:cubicBezTo>
                  <a:pt x="6888256" y="839022"/>
                  <a:pt x="6877872" y="904732"/>
                  <a:pt x="6882147" y="1155957"/>
                </a:cubicBezTo>
                <a:lnTo>
                  <a:pt x="6882147" y="1155957"/>
                </a:lnTo>
                <a:cubicBezTo>
                  <a:pt x="6668054" y="1165964"/>
                  <a:pt x="6632047" y="1136510"/>
                  <a:pt x="6400397" y="1155957"/>
                </a:cubicBezTo>
                <a:cubicBezTo>
                  <a:pt x="6168747" y="1175405"/>
                  <a:pt x="6035684" y="1177847"/>
                  <a:pt x="5918646" y="1155957"/>
                </a:cubicBezTo>
                <a:cubicBezTo>
                  <a:pt x="5801608" y="1134067"/>
                  <a:pt x="5505426" y="1187690"/>
                  <a:pt x="5161610" y="1155957"/>
                </a:cubicBezTo>
                <a:cubicBezTo>
                  <a:pt x="4817794" y="1124224"/>
                  <a:pt x="4855614" y="1152102"/>
                  <a:pt x="4679860" y="1155957"/>
                </a:cubicBezTo>
                <a:cubicBezTo>
                  <a:pt x="4504106" y="1159813"/>
                  <a:pt x="4188972" y="1124858"/>
                  <a:pt x="3991645" y="1155957"/>
                </a:cubicBezTo>
                <a:cubicBezTo>
                  <a:pt x="3794319" y="1187056"/>
                  <a:pt x="3597603" y="1131491"/>
                  <a:pt x="3441074" y="1155957"/>
                </a:cubicBezTo>
                <a:cubicBezTo>
                  <a:pt x="3284545" y="1180423"/>
                  <a:pt x="2894069" y="1160258"/>
                  <a:pt x="2752859" y="1155957"/>
                </a:cubicBezTo>
                <a:cubicBezTo>
                  <a:pt x="2611650" y="1151656"/>
                  <a:pt x="2263642" y="1146638"/>
                  <a:pt x="2064644" y="1155957"/>
                </a:cubicBezTo>
                <a:cubicBezTo>
                  <a:pt x="1865647" y="1165276"/>
                  <a:pt x="1683887" y="1189754"/>
                  <a:pt x="1376429" y="1155957"/>
                </a:cubicBezTo>
                <a:cubicBezTo>
                  <a:pt x="1068972" y="1122160"/>
                  <a:pt x="840153" y="1138391"/>
                  <a:pt x="688215" y="1155957"/>
                </a:cubicBezTo>
                <a:cubicBezTo>
                  <a:pt x="536277" y="1173523"/>
                  <a:pt x="231288" y="1127979"/>
                  <a:pt x="0" y="1155957"/>
                </a:cubicBezTo>
                <a:lnTo>
                  <a:pt x="0" y="1155957"/>
                </a:lnTo>
                <a:cubicBezTo>
                  <a:pt x="-15949" y="907107"/>
                  <a:pt x="-11621" y="694451"/>
                  <a:pt x="0" y="566419"/>
                </a:cubicBezTo>
                <a:cubicBezTo>
                  <a:pt x="11621" y="438387"/>
                  <a:pt x="20284" y="240920"/>
                  <a:pt x="0" y="0"/>
                </a:cubicBezTo>
                <a:close/>
              </a:path>
              <a:path w="6882147" h="1155957" stroke="0" extrusionOk="0">
                <a:moveTo>
                  <a:pt x="0" y="0"/>
                </a:moveTo>
                <a:lnTo>
                  <a:pt x="0" y="0"/>
                </a:lnTo>
                <a:cubicBezTo>
                  <a:pt x="284429" y="-24509"/>
                  <a:pt x="358908" y="-15963"/>
                  <a:pt x="619393" y="0"/>
                </a:cubicBezTo>
                <a:cubicBezTo>
                  <a:pt x="879878" y="15963"/>
                  <a:pt x="899845" y="22579"/>
                  <a:pt x="1101144" y="0"/>
                </a:cubicBezTo>
                <a:cubicBezTo>
                  <a:pt x="1302443" y="-22579"/>
                  <a:pt x="1579931" y="-13827"/>
                  <a:pt x="1927001" y="0"/>
                </a:cubicBezTo>
                <a:cubicBezTo>
                  <a:pt x="2274071" y="13827"/>
                  <a:pt x="2282877" y="5284"/>
                  <a:pt x="2546394" y="0"/>
                </a:cubicBezTo>
                <a:cubicBezTo>
                  <a:pt x="2809911" y="-5284"/>
                  <a:pt x="2971288" y="-15085"/>
                  <a:pt x="3165788" y="0"/>
                </a:cubicBezTo>
                <a:cubicBezTo>
                  <a:pt x="3360288" y="15085"/>
                  <a:pt x="3627314" y="16005"/>
                  <a:pt x="3991645" y="0"/>
                </a:cubicBezTo>
                <a:cubicBezTo>
                  <a:pt x="4355976" y="-16005"/>
                  <a:pt x="4383707" y="-15508"/>
                  <a:pt x="4542217" y="0"/>
                </a:cubicBezTo>
                <a:cubicBezTo>
                  <a:pt x="4700727" y="15508"/>
                  <a:pt x="4974619" y="-9258"/>
                  <a:pt x="5368075" y="0"/>
                </a:cubicBezTo>
                <a:cubicBezTo>
                  <a:pt x="5761531" y="9258"/>
                  <a:pt x="5978796" y="-19923"/>
                  <a:pt x="6193932" y="0"/>
                </a:cubicBezTo>
                <a:cubicBezTo>
                  <a:pt x="6409068" y="19923"/>
                  <a:pt x="6715170" y="-11523"/>
                  <a:pt x="6882147" y="0"/>
                </a:cubicBezTo>
                <a:lnTo>
                  <a:pt x="6882147" y="0"/>
                </a:lnTo>
                <a:cubicBezTo>
                  <a:pt x="6853815" y="222466"/>
                  <a:pt x="6886170" y="376853"/>
                  <a:pt x="6882147" y="601098"/>
                </a:cubicBezTo>
                <a:cubicBezTo>
                  <a:pt x="6878124" y="825343"/>
                  <a:pt x="6856447" y="898974"/>
                  <a:pt x="6882147" y="1155957"/>
                </a:cubicBezTo>
                <a:lnTo>
                  <a:pt x="6882147" y="1155957"/>
                </a:lnTo>
                <a:cubicBezTo>
                  <a:pt x="6762399" y="1146408"/>
                  <a:pt x="6640291" y="1174381"/>
                  <a:pt x="6400397" y="1155957"/>
                </a:cubicBezTo>
                <a:cubicBezTo>
                  <a:pt x="6160503" y="1137534"/>
                  <a:pt x="5961332" y="1165445"/>
                  <a:pt x="5574539" y="1155957"/>
                </a:cubicBezTo>
                <a:cubicBezTo>
                  <a:pt x="5187746" y="1146469"/>
                  <a:pt x="5241452" y="1130244"/>
                  <a:pt x="5023967" y="1155957"/>
                </a:cubicBezTo>
                <a:cubicBezTo>
                  <a:pt x="4806482" y="1181670"/>
                  <a:pt x="4491249" y="1151519"/>
                  <a:pt x="4335753" y="1155957"/>
                </a:cubicBezTo>
                <a:cubicBezTo>
                  <a:pt x="4180257" y="1160395"/>
                  <a:pt x="3751519" y="1131231"/>
                  <a:pt x="3509895" y="1155957"/>
                </a:cubicBezTo>
                <a:cubicBezTo>
                  <a:pt x="3268271" y="1180683"/>
                  <a:pt x="3022681" y="1190252"/>
                  <a:pt x="2821680" y="1155957"/>
                </a:cubicBezTo>
                <a:cubicBezTo>
                  <a:pt x="2620680" y="1121662"/>
                  <a:pt x="2517757" y="1151172"/>
                  <a:pt x="2339930" y="1155957"/>
                </a:cubicBezTo>
                <a:cubicBezTo>
                  <a:pt x="2162103" y="1160743"/>
                  <a:pt x="1996089" y="1181325"/>
                  <a:pt x="1789358" y="1155957"/>
                </a:cubicBezTo>
                <a:cubicBezTo>
                  <a:pt x="1582627" y="1130589"/>
                  <a:pt x="1292509" y="1150012"/>
                  <a:pt x="963501" y="1155957"/>
                </a:cubicBezTo>
                <a:cubicBezTo>
                  <a:pt x="634493" y="1161902"/>
                  <a:pt x="479688" y="1123995"/>
                  <a:pt x="0" y="1155957"/>
                </a:cubicBezTo>
                <a:lnTo>
                  <a:pt x="0" y="1155957"/>
                </a:lnTo>
                <a:cubicBezTo>
                  <a:pt x="-8450" y="903577"/>
                  <a:pt x="26923" y="871164"/>
                  <a:pt x="0" y="601098"/>
                </a:cubicBezTo>
                <a:cubicBezTo>
                  <a:pt x="-26923" y="331032"/>
                  <a:pt x="-26623" y="183751"/>
                  <a:pt x="0" y="0"/>
                </a:cubicBezTo>
                <a:close/>
              </a:path>
            </a:pathLst>
          </a:custGeom>
          <a:solidFill>
            <a:srgbClr val="F8BE94"/>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GB" dirty="0">
                <a:solidFill>
                  <a:schemeClr val="tx1"/>
                </a:solidFill>
              </a:rPr>
              <a:t>The chariots were made of wood and had two wheels. The floor of them was often made of wicker or leather as they were lighter materials and meant the chariot could travel more quickly.</a:t>
            </a:r>
          </a:p>
        </p:txBody>
      </p:sp>
      <p:sp>
        <p:nvSpPr>
          <p:cNvPr id="12" name="Rounded Rectangle 11">
            <a:extLst>
              <a:ext uri="{FF2B5EF4-FFF2-40B4-BE49-F238E27FC236}">
                <a16:creationId xmlns:a16="http://schemas.microsoft.com/office/drawing/2014/main" id="{079C3A9F-21E8-8043-B07C-A64BE7C38F94}"/>
              </a:ext>
            </a:extLst>
          </p:cNvPr>
          <p:cNvSpPr/>
          <p:nvPr/>
        </p:nvSpPr>
        <p:spPr>
          <a:xfrm>
            <a:off x="7221954" y="2618887"/>
            <a:ext cx="2720645" cy="2265778"/>
          </a:xfrm>
          <a:custGeom>
            <a:avLst/>
            <a:gdLst>
              <a:gd name="connsiteX0" fmla="*/ 0 w 2720645"/>
              <a:gd name="connsiteY0" fmla="*/ 0 h 2265778"/>
              <a:gd name="connsiteX1" fmla="*/ 0 w 2720645"/>
              <a:gd name="connsiteY1" fmla="*/ 0 h 2265778"/>
              <a:gd name="connsiteX2" fmla="*/ 680161 w 2720645"/>
              <a:gd name="connsiteY2" fmla="*/ 0 h 2265778"/>
              <a:gd name="connsiteX3" fmla="*/ 1387529 w 2720645"/>
              <a:gd name="connsiteY3" fmla="*/ 0 h 2265778"/>
              <a:gd name="connsiteX4" fmla="*/ 1986071 w 2720645"/>
              <a:gd name="connsiteY4" fmla="*/ 0 h 2265778"/>
              <a:gd name="connsiteX5" fmla="*/ 2720645 w 2720645"/>
              <a:gd name="connsiteY5" fmla="*/ 0 h 2265778"/>
              <a:gd name="connsiteX6" fmla="*/ 2720645 w 2720645"/>
              <a:gd name="connsiteY6" fmla="*/ 0 h 2265778"/>
              <a:gd name="connsiteX7" fmla="*/ 2720645 w 2720645"/>
              <a:gd name="connsiteY7" fmla="*/ 589102 h 2265778"/>
              <a:gd name="connsiteX8" fmla="*/ 2720645 w 2720645"/>
              <a:gd name="connsiteY8" fmla="*/ 1110231 h 2265778"/>
              <a:gd name="connsiteX9" fmla="*/ 2720645 w 2720645"/>
              <a:gd name="connsiteY9" fmla="*/ 1676676 h 2265778"/>
              <a:gd name="connsiteX10" fmla="*/ 2720645 w 2720645"/>
              <a:gd name="connsiteY10" fmla="*/ 2265778 h 2265778"/>
              <a:gd name="connsiteX11" fmla="*/ 2720645 w 2720645"/>
              <a:gd name="connsiteY11" fmla="*/ 2265778 h 2265778"/>
              <a:gd name="connsiteX12" fmla="*/ 2122103 w 2720645"/>
              <a:gd name="connsiteY12" fmla="*/ 2265778 h 2265778"/>
              <a:gd name="connsiteX13" fmla="*/ 1414735 w 2720645"/>
              <a:gd name="connsiteY13" fmla="*/ 2265778 h 2265778"/>
              <a:gd name="connsiteX14" fmla="*/ 788987 w 2720645"/>
              <a:gd name="connsiteY14" fmla="*/ 2265778 h 2265778"/>
              <a:gd name="connsiteX15" fmla="*/ 0 w 2720645"/>
              <a:gd name="connsiteY15" fmla="*/ 2265778 h 2265778"/>
              <a:gd name="connsiteX16" fmla="*/ 0 w 2720645"/>
              <a:gd name="connsiteY16" fmla="*/ 2265778 h 2265778"/>
              <a:gd name="connsiteX17" fmla="*/ 0 w 2720645"/>
              <a:gd name="connsiteY17" fmla="*/ 1721991 h 2265778"/>
              <a:gd name="connsiteX18" fmla="*/ 0 w 2720645"/>
              <a:gd name="connsiteY18" fmla="*/ 1155547 h 2265778"/>
              <a:gd name="connsiteX19" fmla="*/ 0 w 2720645"/>
              <a:gd name="connsiteY19" fmla="*/ 566445 h 2265778"/>
              <a:gd name="connsiteX20" fmla="*/ 0 w 2720645"/>
              <a:gd name="connsiteY20" fmla="*/ 0 h 2265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20645" h="2265778" fill="none" extrusionOk="0">
                <a:moveTo>
                  <a:pt x="0" y="0"/>
                </a:moveTo>
                <a:lnTo>
                  <a:pt x="0" y="0"/>
                </a:lnTo>
                <a:cubicBezTo>
                  <a:pt x="218098" y="-33816"/>
                  <a:pt x="362479" y="-8900"/>
                  <a:pt x="680161" y="0"/>
                </a:cubicBezTo>
                <a:cubicBezTo>
                  <a:pt x="997843" y="8900"/>
                  <a:pt x="1133973" y="10781"/>
                  <a:pt x="1387529" y="0"/>
                </a:cubicBezTo>
                <a:cubicBezTo>
                  <a:pt x="1641085" y="-10781"/>
                  <a:pt x="1828226" y="-15289"/>
                  <a:pt x="1986071" y="0"/>
                </a:cubicBezTo>
                <a:cubicBezTo>
                  <a:pt x="2143916" y="15289"/>
                  <a:pt x="2517965" y="-13647"/>
                  <a:pt x="2720645" y="0"/>
                </a:cubicBezTo>
                <a:lnTo>
                  <a:pt x="2720645" y="0"/>
                </a:lnTo>
                <a:cubicBezTo>
                  <a:pt x="2712770" y="139688"/>
                  <a:pt x="2722911" y="466932"/>
                  <a:pt x="2720645" y="589102"/>
                </a:cubicBezTo>
                <a:cubicBezTo>
                  <a:pt x="2718379" y="711272"/>
                  <a:pt x="2729995" y="915500"/>
                  <a:pt x="2720645" y="1110231"/>
                </a:cubicBezTo>
                <a:cubicBezTo>
                  <a:pt x="2711295" y="1304962"/>
                  <a:pt x="2695588" y="1479834"/>
                  <a:pt x="2720645" y="1676676"/>
                </a:cubicBezTo>
                <a:cubicBezTo>
                  <a:pt x="2745702" y="1873518"/>
                  <a:pt x="2707253" y="2098988"/>
                  <a:pt x="2720645" y="2265778"/>
                </a:cubicBezTo>
                <a:lnTo>
                  <a:pt x="2720645" y="2265778"/>
                </a:lnTo>
                <a:cubicBezTo>
                  <a:pt x="2537689" y="2276824"/>
                  <a:pt x="2313386" y="2279277"/>
                  <a:pt x="2122103" y="2265778"/>
                </a:cubicBezTo>
                <a:cubicBezTo>
                  <a:pt x="1930820" y="2252279"/>
                  <a:pt x="1563550" y="2259378"/>
                  <a:pt x="1414735" y="2265778"/>
                </a:cubicBezTo>
                <a:cubicBezTo>
                  <a:pt x="1265920" y="2272178"/>
                  <a:pt x="978083" y="2260683"/>
                  <a:pt x="788987" y="2265778"/>
                </a:cubicBezTo>
                <a:cubicBezTo>
                  <a:pt x="599891" y="2270873"/>
                  <a:pt x="265149" y="2237723"/>
                  <a:pt x="0" y="2265778"/>
                </a:cubicBezTo>
                <a:lnTo>
                  <a:pt x="0" y="2265778"/>
                </a:lnTo>
                <a:cubicBezTo>
                  <a:pt x="12954" y="2114776"/>
                  <a:pt x="14111" y="1911488"/>
                  <a:pt x="0" y="1721991"/>
                </a:cubicBezTo>
                <a:cubicBezTo>
                  <a:pt x="-14111" y="1532494"/>
                  <a:pt x="-14172" y="1402072"/>
                  <a:pt x="0" y="1155547"/>
                </a:cubicBezTo>
                <a:cubicBezTo>
                  <a:pt x="14172" y="909022"/>
                  <a:pt x="-22849" y="760019"/>
                  <a:pt x="0" y="566445"/>
                </a:cubicBezTo>
                <a:cubicBezTo>
                  <a:pt x="22849" y="372871"/>
                  <a:pt x="-25724" y="269041"/>
                  <a:pt x="0" y="0"/>
                </a:cubicBezTo>
                <a:close/>
              </a:path>
              <a:path w="2720645" h="2265778" stroke="0" extrusionOk="0">
                <a:moveTo>
                  <a:pt x="0" y="0"/>
                </a:moveTo>
                <a:lnTo>
                  <a:pt x="0" y="0"/>
                </a:lnTo>
                <a:cubicBezTo>
                  <a:pt x="271749" y="24055"/>
                  <a:pt x="445852" y="-23247"/>
                  <a:pt x="652955" y="0"/>
                </a:cubicBezTo>
                <a:cubicBezTo>
                  <a:pt x="860058" y="23247"/>
                  <a:pt x="1094599" y="-5997"/>
                  <a:pt x="1251497" y="0"/>
                </a:cubicBezTo>
                <a:cubicBezTo>
                  <a:pt x="1408395" y="5997"/>
                  <a:pt x="1621937" y="16494"/>
                  <a:pt x="1986071" y="0"/>
                </a:cubicBezTo>
                <a:cubicBezTo>
                  <a:pt x="2350205" y="-16494"/>
                  <a:pt x="2525334" y="1761"/>
                  <a:pt x="2720645" y="0"/>
                </a:cubicBezTo>
                <a:lnTo>
                  <a:pt x="2720645" y="0"/>
                </a:lnTo>
                <a:cubicBezTo>
                  <a:pt x="2731165" y="248031"/>
                  <a:pt x="2700517" y="284774"/>
                  <a:pt x="2720645" y="543787"/>
                </a:cubicBezTo>
                <a:cubicBezTo>
                  <a:pt x="2740773" y="802800"/>
                  <a:pt x="2739339" y="817412"/>
                  <a:pt x="2720645" y="1064916"/>
                </a:cubicBezTo>
                <a:cubicBezTo>
                  <a:pt x="2701951" y="1312420"/>
                  <a:pt x="2745885" y="1374553"/>
                  <a:pt x="2720645" y="1631360"/>
                </a:cubicBezTo>
                <a:cubicBezTo>
                  <a:pt x="2695405" y="1888167"/>
                  <a:pt x="2735986" y="1985574"/>
                  <a:pt x="2720645" y="2265778"/>
                </a:cubicBezTo>
                <a:lnTo>
                  <a:pt x="2720645" y="2265778"/>
                </a:lnTo>
                <a:cubicBezTo>
                  <a:pt x="2556824" y="2250104"/>
                  <a:pt x="2359191" y="2267396"/>
                  <a:pt x="2094897" y="2265778"/>
                </a:cubicBezTo>
                <a:cubicBezTo>
                  <a:pt x="1830603" y="2264160"/>
                  <a:pt x="1615798" y="2294745"/>
                  <a:pt x="1414735" y="2265778"/>
                </a:cubicBezTo>
                <a:cubicBezTo>
                  <a:pt x="1213672" y="2236811"/>
                  <a:pt x="977867" y="2291026"/>
                  <a:pt x="734574" y="2265778"/>
                </a:cubicBezTo>
                <a:cubicBezTo>
                  <a:pt x="491281" y="2240530"/>
                  <a:pt x="173232" y="2252921"/>
                  <a:pt x="0" y="2265778"/>
                </a:cubicBezTo>
                <a:lnTo>
                  <a:pt x="0" y="2265778"/>
                </a:lnTo>
                <a:cubicBezTo>
                  <a:pt x="-25216" y="2033907"/>
                  <a:pt x="8823" y="1896242"/>
                  <a:pt x="0" y="1654018"/>
                </a:cubicBezTo>
                <a:cubicBezTo>
                  <a:pt x="-8823" y="1411794"/>
                  <a:pt x="-14127" y="1253407"/>
                  <a:pt x="0" y="1042258"/>
                </a:cubicBezTo>
                <a:cubicBezTo>
                  <a:pt x="14127" y="831109"/>
                  <a:pt x="33534" y="391088"/>
                  <a:pt x="0" y="0"/>
                </a:cubicBezTo>
                <a:close/>
              </a:path>
            </a:pathLst>
          </a:custGeom>
          <a:solidFill>
            <a:srgbClr val="005720"/>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GB" dirty="0"/>
              <a:t>Chariots were thought to be mainly used to get warriors right into the centre of the battle, to chase a fleeing enemy or for speed during an </a:t>
            </a:r>
            <a:r>
              <a:rPr lang="en-GB" b="1" dirty="0"/>
              <a:t>ambush</a:t>
            </a:r>
            <a:r>
              <a:rPr lang="en-GB" dirty="0"/>
              <a:t>.</a:t>
            </a:r>
            <a:endParaRPr lang="en-GB" dirty="0">
              <a:solidFill>
                <a:schemeClr val="bg1"/>
              </a:solidFill>
            </a:endParaRPr>
          </a:p>
        </p:txBody>
      </p:sp>
      <p:pic>
        <p:nvPicPr>
          <p:cNvPr id="3" name="Picture 2">
            <a:extLst>
              <a:ext uri="{FF2B5EF4-FFF2-40B4-BE49-F238E27FC236}">
                <a16:creationId xmlns:a16="http://schemas.microsoft.com/office/drawing/2014/main" id="{AE42A843-19B3-8E4A-8E8C-F7102076C0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10460" y="2539375"/>
            <a:ext cx="4911153" cy="3693766"/>
          </a:xfrm>
          <a:prstGeom prst="rect">
            <a:avLst/>
          </a:prstGeom>
        </p:spPr>
      </p:pic>
      <p:grpSp>
        <p:nvGrpSpPr>
          <p:cNvPr id="13" name="Group 12">
            <a:extLst>
              <a:ext uri="{FF2B5EF4-FFF2-40B4-BE49-F238E27FC236}">
                <a16:creationId xmlns:a16="http://schemas.microsoft.com/office/drawing/2014/main" id="{9FA929BF-4F3D-8346-8DA8-C74BFD013518}"/>
              </a:ext>
            </a:extLst>
          </p:cNvPr>
          <p:cNvGrpSpPr/>
          <p:nvPr/>
        </p:nvGrpSpPr>
        <p:grpSpPr>
          <a:xfrm>
            <a:off x="5151601" y="5390593"/>
            <a:ext cx="4799706" cy="738358"/>
            <a:chOff x="749143" y="5342153"/>
            <a:chExt cx="4483464" cy="704067"/>
          </a:xfrm>
        </p:grpSpPr>
        <p:sp>
          <p:nvSpPr>
            <p:cNvPr id="14" name="Rounded Rectangle 13">
              <a:extLst>
                <a:ext uri="{FF2B5EF4-FFF2-40B4-BE49-F238E27FC236}">
                  <a16:creationId xmlns:a16="http://schemas.microsoft.com/office/drawing/2014/main" id="{F0E0BE20-ED52-B145-8D16-F8FFA6D312E9}"/>
                </a:ext>
              </a:extLst>
            </p:cNvPr>
            <p:cNvSpPr/>
            <p:nvPr/>
          </p:nvSpPr>
          <p:spPr>
            <a:xfrm>
              <a:off x="749143" y="5380366"/>
              <a:ext cx="4422262" cy="665854"/>
            </a:xfrm>
            <a:custGeom>
              <a:avLst/>
              <a:gdLst>
                <a:gd name="connsiteX0" fmla="*/ 0 w 4422262"/>
                <a:gd name="connsiteY0" fmla="*/ 112543 h 665854"/>
                <a:gd name="connsiteX1" fmla="*/ 112543 w 4422262"/>
                <a:gd name="connsiteY1" fmla="*/ 0 h 665854"/>
                <a:gd name="connsiteX2" fmla="*/ 854044 w 4422262"/>
                <a:gd name="connsiteY2" fmla="*/ 0 h 665854"/>
                <a:gd name="connsiteX3" fmla="*/ 1469630 w 4422262"/>
                <a:gd name="connsiteY3" fmla="*/ 0 h 665854"/>
                <a:gd name="connsiteX4" fmla="*/ 2169159 w 4422262"/>
                <a:gd name="connsiteY4" fmla="*/ 0 h 665854"/>
                <a:gd name="connsiteX5" fmla="*/ 2742773 w 4422262"/>
                <a:gd name="connsiteY5" fmla="*/ 0 h 665854"/>
                <a:gd name="connsiteX6" fmla="*/ 3316387 w 4422262"/>
                <a:gd name="connsiteY6" fmla="*/ 0 h 665854"/>
                <a:gd name="connsiteX7" fmla="*/ 4309719 w 4422262"/>
                <a:gd name="connsiteY7" fmla="*/ 0 h 665854"/>
                <a:gd name="connsiteX8" fmla="*/ 4422262 w 4422262"/>
                <a:gd name="connsiteY8" fmla="*/ 112543 h 665854"/>
                <a:gd name="connsiteX9" fmla="*/ 4422262 w 4422262"/>
                <a:gd name="connsiteY9" fmla="*/ 553311 h 665854"/>
                <a:gd name="connsiteX10" fmla="*/ 4309719 w 4422262"/>
                <a:gd name="connsiteY10" fmla="*/ 665854 h 665854"/>
                <a:gd name="connsiteX11" fmla="*/ 3610190 w 4422262"/>
                <a:gd name="connsiteY11" fmla="*/ 665854 h 665854"/>
                <a:gd name="connsiteX12" fmla="*/ 2994604 w 4422262"/>
                <a:gd name="connsiteY12" fmla="*/ 665854 h 665854"/>
                <a:gd name="connsiteX13" fmla="*/ 2420990 w 4422262"/>
                <a:gd name="connsiteY13" fmla="*/ 665854 h 665854"/>
                <a:gd name="connsiteX14" fmla="*/ 1805404 w 4422262"/>
                <a:gd name="connsiteY14" fmla="*/ 665854 h 665854"/>
                <a:gd name="connsiteX15" fmla="*/ 1063903 w 4422262"/>
                <a:gd name="connsiteY15" fmla="*/ 665854 h 665854"/>
                <a:gd name="connsiteX16" fmla="*/ 112543 w 4422262"/>
                <a:gd name="connsiteY16" fmla="*/ 665854 h 665854"/>
                <a:gd name="connsiteX17" fmla="*/ 0 w 4422262"/>
                <a:gd name="connsiteY17" fmla="*/ 553311 h 665854"/>
                <a:gd name="connsiteX18" fmla="*/ 0 w 4422262"/>
                <a:gd name="connsiteY18" fmla="*/ 112543 h 66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22262" h="665854" fill="none" extrusionOk="0">
                  <a:moveTo>
                    <a:pt x="0" y="112543"/>
                  </a:moveTo>
                  <a:cubicBezTo>
                    <a:pt x="-14635" y="50990"/>
                    <a:pt x="54536" y="-7479"/>
                    <a:pt x="112543" y="0"/>
                  </a:cubicBezTo>
                  <a:cubicBezTo>
                    <a:pt x="316134" y="-8175"/>
                    <a:pt x="486239" y="-32017"/>
                    <a:pt x="854044" y="0"/>
                  </a:cubicBezTo>
                  <a:cubicBezTo>
                    <a:pt x="1221849" y="32017"/>
                    <a:pt x="1315744" y="9822"/>
                    <a:pt x="1469630" y="0"/>
                  </a:cubicBezTo>
                  <a:cubicBezTo>
                    <a:pt x="1623516" y="-9822"/>
                    <a:pt x="1967177" y="-27611"/>
                    <a:pt x="2169159" y="0"/>
                  </a:cubicBezTo>
                  <a:cubicBezTo>
                    <a:pt x="2371141" y="27611"/>
                    <a:pt x="2595187" y="-18254"/>
                    <a:pt x="2742773" y="0"/>
                  </a:cubicBezTo>
                  <a:cubicBezTo>
                    <a:pt x="2890359" y="18254"/>
                    <a:pt x="3057650" y="11661"/>
                    <a:pt x="3316387" y="0"/>
                  </a:cubicBezTo>
                  <a:cubicBezTo>
                    <a:pt x="3575124" y="-11661"/>
                    <a:pt x="4047830" y="-23257"/>
                    <a:pt x="4309719" y="0"/>
                  </a:cubicBezTo>
                  <a:cubicBezTo>
                    <a:pt x="4382711" y="3792"/>
                    <a:pt x="4424028" y="56335"/>
                    <a:pt x="4422262" y="112543"/>
                  </a:cubicBezTo>
                  <a:cubicBezTo>
                    <a:pt x="4406624" y="291668"/>
                    <a:pt x="4434003" y="339800"/>
                    <a:pt x="4422262" y="553311"/>
                  </a:cubicBezTo>
                  <a:cubicBezTo>
                    <a:pt x="4418682" y="626628"/>
                    <a:pt x="4368294" y="654576"/>
                    <a:pt x="4309719" y="665854"/>
                  </a:cubicBezTo>
                  <a:cubicBezTo>
                    <a:pt x="4062554" y="661717"/>
                    <a:pt x="3954015" y="638786"/>
                    <a:pt x="3610190" y="665854"/>
                  </a:cubicBezTo>
                  <a:cubicBezTo>
                    <a:pt x="3266365" y="692922"/>
                    <a:pt x="3221619" y="684918"/>
                    <a:pt x="2994604" y="665854"/>
                  </a:cubicBezTo>
                  <a:cubicBezTo>
                    <a:pt x="2767589" y="646790"/>
                    <a:pt x="2666678" y="677977"/>
                    <a:pt x="2420990" y="665854"/>
                  </a:cubicBezTo>
                  <a:cubicBezTo>
                    <a:pt x="2175302" y="653731"/>
                    <a:pt x="2111178" y="638132"/>
                    <a:pt x="1805404" y="665854"/>
                  </a:cubicBezTo>
                  <a:cubicBezTo>
                    <a:pt x="1499630" y="693576"/>
                    <a:pt x="1373266" y="673617"/>
                    <a:pt x="1063903" y="665854"/>
                  </a:cubicBezTo>
                  <a:cubicBezTo>
                    <a:pt x="754540" y="658091"/>
                    <a:pt x="419183" y="651843"/>
                    <a:pt x="112543" y="665854"/>
                  </a:cubicBezTo>
                  <a:cubicBezTo>
                    <a:pt x="62711" y="666246"/>
                    <a:pt x="4485" y="620114"/>
                    <a:pt x="0" y="553311"/>
                  </a:cubicBezTo>
                  <a:cubicBezTo>
                    <a:pt x="-19158" y="334313"/>
                    <a:pt x="-2246" y="328608"/>
                    <a:pt x="0" y="112543"/>
                  </a:cubicBezTo>
                  <a:close/>
                </a:path>
                <a:path w="4422262" h="665854" stroke="0" extrusionOk="0">
                  <a:moveTo>
                    <a:pt x="0" y="112543"/>
                  </a:moveTo>
                  <a:cubicBezTo>
                    <a:pt x="-8940" y="44873"/>
                    <a:pt x="45333" y="1897"/>
                    <a:pt x="112543" y="0"/>
                  </a:cubicBezTo>
                  <a:cubicBezTo>
                    <a:pt x="350820" y="23775"/>
                    <a:pt x="733956" y="-37081"/>
                    <a:pt x="896016" y="0"/>
                  </a:cubicBezTo>
                  <a:cubicBezTo>
                    <a:pt x="1058076" y="37081"/>
                    <a:pt x="1398483" y="-15592"/>
                    <a:pt x="1553573" y="0"/>
                  </a:cubicBezTo>
                  <a:cubicBezTo>
                    <a:pt x="1708663" y="15592"/>
                    <a:pt x="2024601" y="-12905"/>
                    <a:pt x="2169159" y="0"/>
                  </a:cubicBezTo>
                  <a:cubicBezTo>
                    <a:pt x="2313717" y="12905"/>
                    <a:pt x="2694566" y="-22437"/>
                    <a:pt x="2910660" y="0"/>
                  </a:cubicBezTo>
                  <a:cubicBezTo>
                    <a:pt x="3126754" y="22437"/>
                    <a:pt x="3331574" y="-7241"/>
                    <a:pt x="3568218" y="0"/>
                  </a:cubicBezTo>
                  <a:cubicBezTo>
                    <a:pt x="3804862" y="7241"/>
                    <a:pt x="4014694" y="16370"/>
                    <a:pt x="4309719" y="0"/>
                  </a:cubicBezTo>
                  <a:cubicBezTo>
                    <a:pt x="4371664" y="-2013"/>
                    <a:pt x="4415438" y="59870"/>
                    <a:pt x="4422262" y="112543"/>
                  </a:cubicBezTo>
                  <a:cubicBezTo>
                    <a:pt x="4423616" y="234307"/>
                    <a:pt x="4401160" y="443916"/>
                    <a:pt x="4422262" y="553311"/>
                  </a:cubicBezTo>
                  <a:cubicBezTo>
                    <a:pt x="4414142" y="615003"/>
                    <a:pt x="4372904" y="663032"/>
                    <a:pt x="4309719" y="665854"/>
                  </a:cubicBezTo>
                  <a:cubicBezTo>
                    <a:pt x="4105187" y="684490"/>
                    <a:pt x="3923242" y="640439"/>
                    <a:pt x="3568218" y="665854"/>
                  </a:cubicBezTo>
                  <a:cubicBezTo>
                    <a:pt x="3213194" y="691269"/>
                    <a:pt x="2956595" y="636126"/>
                    <a:pt x="2784745" y="665854"/>
                  </a:cubicBezTo>
                  <a:cubicBezTo>
                    <a:pt x="2612895" y="695582"/>
                    <a:pt x="2175467" y="690927"/>
                    <a:pt x="2001272" y="665854"/>
                  </a:cubicBezTo>
                  <a:cubicBezTo>
                    <a:pt x="1827077" y="640781"/>
                    <a:pt x="1677716" y="696169"/>
                    <a:pt x="1385686" y="665854"/>
                  </a:cubicBezTo>
                  <a:cubicBezTo>
                    <a:pt x="1093656" y="635539"/>
                    <a:pt x="604785" y="728402"/>
                    <a:pt x="112543" y="665854"/>
                  </a:cubicBezTo>
                  <a:cubicBezTo>
                    <a:pt x="48925" y="662873"/>
                    <a:pt x="579" y="607634"/>
                    <a:pt x="0" y="553311"/>
                  </a:cubicBezTo>
                  <a:cubicBezTo>
                    <a:pt x="-21169" y="452026"/>
                    <a:pt x="10656" y="234261"/>
                    <a:pt x="0" y="112543"/>
                  </a:cubicBezTo>
                  <a:close/>
                </a:path>
              </a:pathLst>
            </a:custGeom>
            <a:solidFill>
              <a:schemeClr val="bg1"/>
            </a:solidFill>
            <a:ln w="25400" cap="rnd">
              <a:noFill/>
              <a:prstDash val="solid"/>
              <a:miter lim="800000"/>
              <a:extLst>
                <a:ext uri="{C807C97D-BFC1-408E-A445-0C87EB9F89A2}">
                  <ask:lineSketchStyleProps xmlns:ask="http://schemas.microsoft.com/office/drawing/2018/sketchyshapes" sd="1219033472">
                    <a:prstGeom prst="roundRect">
                      <a:avLst>
                        <a:gd name="adj" fmla="val 1690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endParaRPr lang="en-GB" sz="1700" dirty="0">
                <a:solidFill>
                  <a:schemeClr val="bg1"/>
                </a:solidFill>
              </a:endParaRPr>
            </a:p>
          </p:txBody>
        </p:sp>
        <p:sp>
          <p:nvSpPr>
            <p:cNvPr id="16" name="Rounded Rectangle 15">
              <a:extLst>
                <a:ext uri="{FF2B5EF4-FFF2-40B4-BE49-F238E27FC236}">
                  <a16:creationId xmlns:a16="http://schemas.microsoft.com/office/drawing/2014/main" id="{6E153042-22E2-5145-9CA3-496F39A70DCF}"/>
                </a:ext>
              </a:extLst>
            </p:cNvPr>
            <p:cNvSpPr/>
            <p:nvPr/>
          </p:nvSpPr>
          <p:spPr>
            <a:xfrm>
              <a:off x="810345" y="5342153"/>
              <a:ext cx="4422262" cy="665854"/>
            </a:xfrm>
            <a:custGeom>
              <a:avLst/>
              <a:gdLst>
                <a:gd name="connsiteX0" fmla="*/ 0 w 4422262"/>
                <a:gd name="connsiteY0" fmla="*/ 112543 h 665854"/>
                <a:gd name="connsiteX1" fmla="*/ 112543 w 4422262"/>
                <a:gd name="connsiteY1" fmla="*/ 0 h 665854"/>
                <a:gd name="connsiteX2" fmla="*/ 854044 w 4422262"/>
                <a:gd name="connsiteY2" fmla="*/ 0 h 665854"/>
                <a:gd name="connsiteX3" fmla="*/ 1469630 w 4422262"/>
                <a:gd name="connsiteY3" fmla="*/ 0 h 665854"/>
                <a:gd name="connsiteX4" fmla="*/ 2169159 w 4422262"/>
                <a:gd name="connsiteY4" fmla="*/ 0 h 665854"/>
                <a:gd name="connsiteX5" fmla="*/ 2742773 w 4422262"/>
                <a:gd name="connsiteY5" fmla="*/ 0 h 665854"/>
                <a:gd name="connsiteX6" fmla="*/ 3316387 w 4422262"/>
                <a:gd name="connsiteY6" fmla="*/ 0 h 665854"/>
                <a:gd name="connsiteX7" fmla="*/ 4309719 w 4422262"/>
                <a:gd name="connsiteY7" fmla="*/ 0 h 665854"/>
                <a:gd name="connsiteX8" fmla="*/ 4422262 w 4422262"/>
                <a:gd name="connsiteY8" fmla="*/ 112543 h 665854"/>
                <a:gd name="connsiteX9" fmla="*/ 4422262 w 4422262"/>
                <a:gd name="connsiteY9" fmla="*/ 553311 h 665854"/>
                <a:gd name="connsiteX10" fmla="*/ 4309719 w 4422262"/>
                <a:gd name="connsiteY10" fmla="*/ 665854 h 665854"/>
                <a:gd name="connsiteX11" fmla="*/ 3610190 w 4422262"/>
                <a:gd name="connsiteY11" fmla="*/ 665854 h 665854"/>
                <a:gd name="connsiteX12" fmla="*/ 2994604 w 4422262"/>
                <a:gd name="connsiteY12" fmla="*/ 665854 h 665854"/>
                <a:gd name="connsiteX13" fmla="*/ 2420990 w 4422262"/>
                <a:gd name="connsiteY13" fmla="*/ 665854 h 665854"/>
                <a:gd name="connsiteX14" fmla="*/ 1805404 w 4422262"/>
                <a:gd name="connsiteY14" fmla="*/ 665854 h 665854"/>
                <a:gd name="connsiteX15" fmla="*/ 1063903 w 4422262"/>
                <a:gd name="connsiteY15" fmla="*/ 665854 h 665854"/>
                <a:gd name="connsiteX16" fmla="*/ 112543 w 4422262"/>
                <a:gd name="connsiteY16" fmla="*/ 665854 h 665854"/>
                <a:gd name="connsiteX17" fmla="*/ 0 w 4422262"/>
                <a:gd name="connsiteY17" fmla="*/ 553311 h 665854"/>
                <a:gd name="connsiteX18" fmla="*/ 0 w 4422262"/>
                <a:gd name="connsiteY18" fmla="*/ 112543 h 665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22262" h="665854" fill="none" extrusionOk="0">
                  <a:moveTo>
                    <a:pt x="0" y="112543"/>
                  </a:moveTo>
                  <a:cubicBezTo>
                    <a:pt x="-14635" y="50990"/>
                    <a:pt x="54536" y="-7479"/>
                    <a:pt x="112543" y="0"/>
                  </a:cubicBezTo>
                  <a:cubicBezTo>
                    <a:pt x="316134" y="-8175"/>
                    <a:pt x="486239" y="-32017"/>
                    <a:pt x="854044" y="0"/>
                  </a:cubicBezTo>
                  <a:cubicBezTo>
                    <a:pt x="1221849" y="32017"/>
                    <a:pt x="1315744" y="9822"/>
                    <a:pt x="1469630" y="0"/>
                  </a:cubicBezTo>
                  <a:cubicBezTo>
                    <a:pt x="1623516" y="-9822"/>
                    <a:pt x="1967177" y="-27611"/>
                    <a:pt x="2169159" y="0"/>
                  </a:cubicBezTo>
                  <a:cubicBezTo>
                    <a:pt x="2371141" y="27611"/>
                    <a:pt x="2595187" y="-18254"/>
                    <a:pt x="2742773" y="0"/>
                  </a:cubicBezTo>
                  <a:cubicBezTo>
                    <a:pt x="2890359" y="18254"/>
                    <a:pt x="3057650" y="11661"/>
                    <a:pt x="3316387" y="0"/>
                  </a:cubicBezTo>
                  <a:cubicBezTo>
                    <a:pt x="3575124" y="-11661"/>
                    <a:pt x="4047830" y="-23257"/>
                    <a:pt x="4309719" y="0"/>
                  </a:cubicBezTo>
                  <a:cubicBezTo>
                    <a:pt x="4382711" y="3792"/>
                    <a:pt x="4424028" y="56335"/>
                    <a:pt x="4422262" y="112543"/>
                  </a:cubicBezTo>
                  <a:cubicBezTo>
                    <a:pt x="4406624" y="291668"/>
                    <a:pt x="4434003" y="339800"/>
                    <a:pt x="4422262" y="553311"/>
                  </a:cubicBezTo>
                  <a:cubicBezTo>
                    <a:pt x="4418682" y="626628"/>
                    <a:pt x="4368294" y="654576"/>
                    <a:pt x="4309719" y="665854"/>
                  </a:cubicBezTo>
                  <a:cubicBezTo>
                    <a:pt x="4062554" y="661717"/>
                    <a:pt x="3954015" y="638786"/>
                    <a:pt x="3610190" y="665854"/>
                  </a:cubicBezTo>
                  <a:cubicBezTo>
                    <a:pt x="3266365" y="692922"/>
                    <a:pt x="3221619" y="684918"/>
                    <a:pt x="2994604" y="665854"/>
                  </a:cubicBezTo>
                  <a:cubicBezTo>
                    <a:pt x="2767589" y="646790"/>
                    <a:pt x="2666678" y="677977"/>
                    <a:pt x="2420990" y="665854"/>
                  </a:cubicBezTo>
                  <a:cubicBezTo>
                    <a:pt x="2175302" y="653731"/>
                    <a:pt x="2111178" y="638132"/>
                    <a:pt x="1805404" y="665854"/>
                  </a:cubicBezTo>
                  <a:cubicBezTo>
                    <a:pt x="1499630" y="693576"/>
                    <a:pt x="1373266" y="673617"/>
                    <a:pt x="1063903" y="665854"/>
                  </a:cubicBezTo>
                  <a:cubicBezTo>
                    <a:pt x="754540" y="658091"/>
                    <a:pt x="419183" y="651843"/>
                    <a:pt x="112543" y="665854"/>
                  </a:cubicBezTo>
                  <a:cubicBezTo>
                    <a:pt x="62711" y="666246"/>
                    <a:pt x="4485" y="620114"/>
                    <a:pt x="0" y="553311"/>
                  </a:cubicBezTo>
                  <a:cubicBezTo>
                    <a:pt x="-19158" y="334313"/>
                    <a:pt x="-2246" y="328608"/>
                    <a:pt x="0" y="112543"/>
                  </a:cubicBezTo>
                  <a:close/>
                </a:path>
                <a:path w="4422262" h="665854" stroke="0" extrusionOk="0">
                  <a:moveTo>
                    <a:pt x="0" y="112543"/>
                  </a:moveTo>
                  <a:cubicBezTo>
                    <a:pt x="-8940" y="44873"/>
                    <a:pt x="45333" y="1897"/>
                    <a:pt x="112543" y="0"/>
                  </a:cubicBezTo>
                  <a:cubicBezTo>
                    <a:pt x="350820" y="23775"/>
                    <a:pt x="733956" y="-37081"/>
                    <a:pt x="896016" y="0"/>
                  </a:cubicBezTo>
                  <a:cubicBezTo>
                    <a:pt x="1058076" y="37081"/>
                    <a:pt x="1398483" y="-15592"/>
                    <a:pt x="1553573" y="0"/>
                  </a:cubicBezTo>
                  <a:cubicBezTo>
                    <a:pt x="1708663" y="15592"/>
                    <a:pt x="2024601" y="-12905"/>
                    <a:pt x="2169159" y="0"/>
                  </a:cubicBezTo>
                  <a:cubicBezTo>
                    <a:pt x="2313717" y="12905"/>
                    <a:pt x="2694566" y="-22437"/>
                    <a:pt x="2910660" y="0"/>
                  </a:cubicBezTo>
                  <a:cubicBezTo>
                    <a:pt x="3126754" y="22437"/>
                    <a:pt x="3331574" y="-7241"/>
                    <a:pt x="3568218" y="0"/>
                  </a:cubicBezTo>
                  <a:cubicBezTo>
                    <a:pt x="3804862" y="7241"/>
                    <a:pt x="4014694" y="16370"/>
                    <a:pt x="4309719" y="0"/>
                  </a:cubicBezTo>
                  <a:cubicBezTo>
                    <a:pt x="4371664" y="-2013"/>
                    <a:pt x="4415438" y="59870"/>
                    <a:pt x="4422262" y="112543"/>
                  </a:cubicBezTo>
                  <a:cubicBezTo>
                    <a:pt x="4423616" y="234307"/>
                    <a:pt x="4401160" y="443916"/>
                    <a:pt x="4422262" y="553311"/>
                  </a:cubicBezTo>
                  <a:cubicBezTo>
                    <a:pt x="4414142" y="615003"/>
                    <a:pt x="4372904" y="663032"/>
                    <a:pt x="4309719" y="665854"/>
                  </a:cubicBezTo>
                  <a:cubicBezTo>
                    <a:pt x="4105187" y="684490"/>
                    <a:pt x="3923242" y="640439"/>
                    <a:pt x="3568218" y="665854"/>
                  </a:cubicBezTo>
                  <a:cubicBezTo>
                    <a:pt x="3213194" y="691269"/>
                    <a:pt x="2956595" y="636126"/>
                    <a:pt x="2784745" y="665854"/>
                  </a:cubicBezTo>
                  <a:cubicBezTo>
                    <a:pt x="2612895" y="695582"/>
                    <a:pt x="2175467" y="690927"/>
                    <a:pt x="2001272" y="665854"/>
                  </a:cubicBezTo>
                  <a:cubicBezTo>
                    <a:pt x="1827077" y="640781"/>
                    <a:pt x="1677716" y="696169"/>
                    <a:pt x="1385686" y="665854"/>
                  </a:cubicBezTo>
                  <a:cubicBezTo>
                    <a:pt x="1093656" y="635539"/>
                    <a:pt x="604785" y="728402"/>
                    <a:pt x="112543" y="665854"/>
                  </a:cubicBezTo>
                  <a:cubicBezTo>
                    <a:pt x="48925" y="662873"/>
                    <a:pt x="579" y="607634"/>
                    <a:pt x="0" y="553311"/>
                  </a:cubicBezTo>
                  <a:cubicBezTo>
                    <a:pt x="-21169" y="452026"/>
                    <a:pt x="10656" y="234261"/>
                    <a:pt x="0" y="112543"/>
                  </a:cubicBezTo>
                  <a:close/>
                </a:path>
              </a:pathLst>
            </a:custGeom>
            <a:solidFill>
              <a:srgbClr val="FFEDAA"/>
            </a:solidFill>
            <a:ln w="41275" cap="rnd">
              <a:solidFill>
                <a:schemeClr val="bg1"/>
              </a:solidFill>
              <a:prstDash val="solid"/>
              <a:miter lim="800000"/>
              <a:extLst>
                <a:ext uri="{C807C97D-BFC1-408E-A445-0C87EB9F89A2}">
                  <ask:lineSketchStyleProps xmlns:ask="http://schemas.microsoft.com/office/drawing/2018/sketchyshapes" sd="1219033472">
                    <a:prstGeom prst="roundRect">
                      <a:avLst>
                        <a:gd name="adj" fmla="val 1690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en-GB" b="1" dirty="0">
                  <a:solidFill>
                    <a:srgbClr val="000000"/>
                  </a:solidFill>
                </a:rPr>
                <a:t>ambush </a:t>
              </a:r>
              <a:r>
                <a:rPr lang="en-GB" dirty="0">
                  <a:solidFill>
                    <a:srgbClr val="000000"/>
                  </a:solidFill>
                </a:rPr>
                <a:t>– To attack an enemy by surprise.</a:t>
              </a:r>
              <a:endParaRPr lang="en-GB" sz="1700" dirty="0">
                <a:solidFill>
                  <a:schemeClr val="tx1"/>
                </a:solidFill>
              </a:endParaRPr>
            </a:p>
          </p:txBody>
        </p:sp>
      </p:grpSp>
    </p:spTree>
    <p:extLst>
      <p:ext uri="{BB962C8B-B14F-4D97-AF65-F5344CB8AC3E}">
        <p14:creationId xmlns:p14="http://schemas.microsoft.com/office/powerpoint/2010/main" val="1293734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ntr" presetSubtype="0" fill="hold" grpId="0" nodeType="withEffect">
                                  <p:stCondLst>
                                    <p:cond delay="160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900" decel="100000" fill="hold"/>
                                        <p:tgtEl>
                                          <p:spTgt spid="13"/>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a:extLst>
              <a:ext uri="{FF2B5EF4-FFF2-40B4-BE49-F238E27FC236}">
                <a16:creationId xmlns:a16="http://schemas.microsoft.com/office/drawing/2014/main" id="{1C501467-99AD-FA4E-A86A-5282D01CC88B}"/>
              </a:ext>
            </a:extLst>
          </p:cNvPr>
          <p:cNvSpPr/>
          <p:nvPr/>
        </p:nvSpPr>
        <p:spPr>
          <a:xfrm>
            <a:off x="2081539" y="523221"/>
            <a:ext cx="8019302" cy="5772627"/>
          </a:xfrm>
          <a:prstGeom prst="roundRect">
            <a:avLst>
              <a:gd name="adj" fmla="val 4196"/>
            </a:avLst>
          </a:prstGeom>
          <a:solidFill>
            <a:srgbClr val="90C8E5">
              <a:alpha val="3973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itle"/>
          <p:cNvSpPr>
            <a:spLocks noGrp="1"/>
          </p:cNvSpPr>
          <p:nvPr>
            <p:ph type="title"/>
          </p:nvPr>
        </p:nvSpPr>
        <p:spPr>
          <a:xfrm>
            <a:off x="1981199" y="464029"/>
            <a:ext cx="8220075" cy="994306"/>
          </a:xfrm>
        </p:spPr>
        <p:txBody>
          <a:bodyPr/>
          <a:lstStyle/>
          <a:p>
            <a:pPr algn="ctr">
              <a:spcBef>
                <a:spcPts val="0"/>
              </a:spcBef>
            </a:pPr>
            <a:r>
              <a:rPr lang="en-GB" sz="3300" b="1" dirty="0">
                <a:solidFill>
                  <a:srgbClr val="000000"/>
                </a:solidFill>
                <a:latin typeface="+mn-lt"/>
              </a:rPr>
              <a:t>Celtic Warrior Gods and Goddesses</a:t>
            </a:r>
            <a:endParaRPr lang="en-GB" sz="3300" dirty="0">
              <a:latin typeface="+mn-lt"/>
            </a:endParaRPr>
          </a:p>
        </p:txBody>
      </p:sp>
      <p:sp>
        <p:nvSpPr>
          <p:cNvPr id="23" name="Rounded Rectangle 22">
            <a:extLst>
              <a:ext uri="{FF2B5EF4-FFF2-40B4-BE49-F238E27FC236}">
                <a16:creationId xmlns:a16="http://schemas.microsoft.com/office/drawing/2014/main" id="{E21C129E-5C44-C247-80FC-9792CED1415F}"/>
              </a:ext>
            </a:extLst>
          </p:cNvPr>
          <p:cNvSpPr/>
          <p:nvPr/>
        </p:nvSpPr>
        <p:spPr>
          <a:xfrm>
            <a:off x="2559134" y="1373905"/>
            <a:ext cx="7064113" cy="1208657"/>
          </a:xfrm>
          <a:custGeom>
            <a:avLst/>
            <a:gdLst>
              <a:gd name="connsiteX0" fmla="*/ 0 w 7064113"/>
              <a:gd name="connsiteY0" fmla="*/ 0 h 1208657"/>
              <a:gd name="connsiteX1" fmla="*/ 0 w 7064113"/>
              <a:gd name="connsiteY1" fmla="*/ 0 h 1208657"/>
              <a:gd name="connsiteX2" fmla="*/ 712833 w 7064113"/>
              <a:gd name="connsiteY2" fmla="*/ 0 h 1208657"/>
              <a:gd name="connsiteX3" fmla="*/ 1143102 w 7064113"/>
              <a:gd name="connsiteY3" fmla="*/ 0 h 1208657"/>
              <a:gd name="connsiteX4" fmla="*/ 1714653 w 7064113"/>
              <a:gd name="connsiteY4" fmla="*/ 0 h 1208657"/>
              <a:gd name="connsiteX5" fmla="*/ 2498127 w 7064113"/>
              <a:gd name="connsiteY5" fmla="*/ 0 h 1208657"/>
              <a:gd name="connsiteX6" fmla="*/ 3140319 w 7064113"/>
              <a:gd name="connsiteY6" fmla="*/ 0 h 1208657"/>
              <a:gd name="connsiteX7" fmla="*/ 3853153 w 7064113"/>
              <a:gd name="connsiteY7" fmla="*/ 0 h 1208657"/>
              <a:gd name="connsiteX8" fmla="*/ 4424704 w 7064113"/>
              <a:gd name="connsiteY8" fmla="*/ 0 h 1208657"/>
              <a:gd name="connsiteX9" fmla="*/ 5066896 w 7064113"/>
              <a:gd name="connsiteY9" fmla="*/ 0 h 1208657"/>
              <a:gd name="connsiteX10" fmla="*/ 5850370 w 7064113"/>
              <a:gd name="connsiteY10" fmla="*/ 0 h 1208657"/>
              <a:gd name="connsiteX11" fmla="*/ 6351280 w 7064113"/>
              <a:gd name="connsiteY11" fmla="*/ 0 h 1208657"/>
              <a:gd name="connsiteX12" fmla="*/ 7064113 w 7064113"/>
              <a:gd name="connsiteY12" fmla="*/ 0 h 1208657"/>
              <a:gd name="connsiteX13" fmla="*/ 7064113 w 7064113"/>
              <a:gd name="connsiteY13" fmla="*/ 0 h 1208657"/>
              <a:gd name="connsiteX14" fmla="*/ 7064113 w 7064113"/>
              <a:gd name="connsiteY14" fmla="*/ 580155 h 1208657"/>
              <a:gd name="connsiteX15" fmla="*/ 7064113 w 7064113"/>
              <a:gd name="connsiteY15" fmla="*/ 1208657 h 1208657"/>
              <a:gd name="connsiteX16" fmla="*/ 7064113 w 7064113"/>
              <a:gd name="connsiteY16" fmla="*/ 1208657 h 1208657"/>
              <a:gd name="connsiteX17" fmla="*/ 6421921 w 7064113"/>
              <a:gd name="connsiteY17" fmla="*/ 1208657 h 1208657"/>
              <a:gd name="connsiteX18" fmla="*/ 5779729 w 7064113"/>
              <a:gd name="connsiteY18" fmla="*/ 1208657 h 1208657"/>
              <a:gd name="connsiteX19" fmla="*/ 5278819 w 7064113"/>
              <a:gd name="connsiteY19" fmla="*/ 1208657 h 1208657"/>
              <a:gd name="connsiteX20" fmla="*/ 4636627 w 7064113"/>
              <a:gd name="connsiteY20" fmla="*/ 1208657 h 1208657"/>
              <a:gd name="connsiteX21" fmla="*/ 3994435 w 7064113"/>
              <a:gd name="connsiteY21" fmla="*/ 1208657 h 1208657"/>
              <a:gd name="connsiteX22" fmla="*/ 3352243 w 7064113"/>
              <a:gd name="connsiteY22" fmla="*/ 1208657 h 1208657"/>
              <a:gd name="connsiteX23" fmla="*/ 2710051 w 7064113"/>
              <a:gd name="connsiteY23" fmla="*/ 1208657 h 1208657"/>
              <a:gd name="connsiteX24" fmla="*/ 2138500 w 7064113"/>
              <a:gd name="connsiteY24" fmla="*/ 1208657 h 1208657"/>
              <a:gd name="connsiteX25" fmla="*/ 1425666 w 7064113"/>
              <a:gd name="connsiteY25" fmla="*/ 1208657 h 1208657"/>
              <a:gd name="connsiteX26" fmla="*/ 783474 w 7064113"/>
              <a:gd name="connsiteY26" fmla="*/ 1208657 h 1208657"/>
              <a:gd name="connsiteX27" fmla="*/ 0 w 7064113"/>
              <a:gd name="connsiteY27" fmla="*/ 1208657 h 1208657"/>
              <a:gd name="connsiteX28" fmla="*/ 0 w 7064113"/>
              <a:gd name="connsiteY28" fmla="*/ 1208657 h 1208657"/>
              <a:gd name="connsiteX29" fmla="*/ 0 w 7064113"/>
              <a:gd name="connsiteY29" fmla="*/ 580155 h 1208657"/>
              <a:gd name="connsiteX30" fmla="*/ 0 w 7064113"/>
              <a:gd name="connsiteY30" fmla="*/ 0 h 12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064113" h="1208657" fill="none" extrusionOk="0">
                <a:moveTo>
                  <a:pt x="0" y="0"/>
                </a:moveTo>
                <a:lnTo>
                  <a:pt x="0" y="0"/>
                </a:lnTo>
                <a:cubicBezTo>
                  <a:pt x="217968" y="-27807"/>
                  <a:pt x="494850" y="1065"/>
                  <a:pt x="712833" y="0"/>
                </a:cubicBezTo>
                <a:cubicBezTo>
                  <a:pt x="930816" y="-1065"/>
                  <a:pt x="981677" y="-4523"/>
                  <a:pt x="1143102" y="0"/>
                </a:cubicBezTo>
                <a:cubicBezTo>
                  <a:pt x="1304527" y="4523"/>
                  <a:pt x="1564160" y="8906"/>
                  <a:pt x="1714653" y="0"/>
                </a:cubicBezTo>
                <a:cubicBezTo>
                  <a:pt x="1865146" y="-8906"/>
                  <a:pt x="2257719" y="-10528"/>
                  <a:pt x="2498127" y="0"/>
                </a:cubicBezTo>
                <a:cubicBezTo>
                  <a:pt x="2738535" y="10528"/>
                  <a:pt x="2855433" y="-12560"/>
                  <a:pt x="3140319" y="0"/>
                </a:cubicBezTo>
                <a:cubicBezTo>
                  <a:pt x="3425205" y="12560"/>
                  <a:pt x="3584170" y="-21843"/>
                  <a:pt x="3853153" y="0"/>
                </a:cubicBezTo>
                <a:cubicBezTo>
                  <a:pt x="4122136" y="21843"/>
                  <a:pt x="4248363" y="26951"/>
                  <a:pt x="4424704" y="0"/>
                </a:cubicBezTo>
                <a:cubicBezTo>
                  <a:pt x="4601045" y="-26951"/>
                  <a:pt x="4753023" y="249"/>
                  <a:pt x="5066896" y="0"/>
                </a:cubicBezTo>
                <a:cubicBezTo>
                  <a:pt x="5380769" y="-249"/>
                  <a:pt x="5581081" y="-37535"/>
                  <a:pt x="5850370" y="0"/>
                </a:cubicBezTo>
                <a:cubicBezTo>
                  <a:pt x="6119659" y="37535"/>
                  <a:pt x="6144142" y="-15022"/>
                  <a:pt x="6351280" y="0"/>
                </a:cubicBezTo>
                <a:cubicBezTo>
                  <a:pt x="6558418" y="15022"/>
                  <a:pt x="6854840" y="32244"/>
                  <a:pt x="7064113" y="0"/>
                </a:cubicBezTo>
                <a:lnTo>
                  <a:pt x="7064113" y="0"/>
                </a:lnTo>
                <a:cubicBezTo>
                  <a:pt x="7072525" y="219242"/>
                  <a:pt x="7071555" y="415130"/>
                  <a:pt x="7064113" y="580155"/>
                </a:cubicBezTo>
                <a:cubicBezTo>
                  <a:pt x="7056671" y="745180"/>
                  <a:pt x="7034885" y="959688"/>
                  <a:pt x="7064113" y="1208657"/>
                </a:cubicBezTo>
                <a:lnTo>
                  <a:pt x="7064113" y="1208657"/>
                </a:lnTo>
                <a:cubicBezTo>
                  <a:pt x="6888998" y="1202285"/>
                  <a:pt x="6618833" y="1221814"/>
                  <a:pt x="6421921" y="1208657"/>
                </a:cubicBezTo>
                <a:cubicBezTo>
                  <a:pt x="6225009" y="1195500"/>
                  <a:pt x="5925363" y="1216513"/>
                  <a:pt x="5779729" y="1208657"/>
                </a:cubicBezTo>
                <a:cubicBezTo>
                  <a:pt x="5634095" y="1200801"/>
                  <a:pt x="5463915" y="1202122"/>
                  <a:pt x="5278819" y="1208657"/>
                </a:cubicBezTo>
                <a:cubicBezTo>
                  <a:pt x="5093723" y="1215193"/>
                  <a:pt x="4924040" y="1237198"/>
                  <a:pt x="4636627" y="1208657"/>
                </a:cubicBezTo>
                <a:cubicBezTo>
                  <a:pt x="4349214" y="1180116"/>
                  <a:pt x="4199537" y="1203190"/>
                  <a:pt x="3994435" y="1208657"/>
                </a:cubicBezTo>
                <a:cubicBezTo>
                  <a:pt x="3789333" y="1214124"/>
                  <a:pt x="3664871" y="1203133"/>
                  <a:pt x="3352243" y="1208657"/>
                </a:cubicBezTo>
                <a:cubicBezTo>
                  <a:pt x="3039615" y="1214181"/>
                  <a:pt x="2910652" y="1183323"/>
                  <a:pt x="2710051" y="1208657"/>
                </a:cubicBezTo>
                <a:cubicBezTo>
                  <a:pt x="2509450" y="1233991"/>
                  <a:pt x="2252955" y="1199635"/>
                  <a:pt x="2138500" y="1208657"/>
                </a:cubicBezTo>
                <a:cubicBezTo>
                  <a:pt x="2024045" y="1217679"/>
                  <a:pt x="1569138" y="1204793"/>
                  <a:pt x="1425666" y="1208657"/>
                </a:cubicBezTo>
                <a:cubicBezTo>
                  <a:pt x="1282194" y="1212521"/>
                  <a:pt x="996711" y="1217611"/>
                  <a:pt x="783474" y="1208657"/>
                </a:cubicBezTo>
                <a:cubicBezTo>
                  <a:pt x="570237" y="1199703"/>
                  <a:pt x="184452" y="1206597"/>
                  <a:pt x="0" y="1208657"/>
                </a:cubicBezTo>
                <a:lnTo>
                  <a:pt x="0" y="1208657"/>
                </a:lnTo>
                <a:cubicBezTo>
                  <a:pt x="-23620" y="1063874"/>
                  <a:pt x="13019" y="723312"/>
                  <a:pt x="0" y="580155"/>
                </a:cubicBezTo>
                <a:cubicBezTo>
                  <a:pt x="-13019" y="436998"/>
                  <a:pt x="-16802" y="143653"/>
                  <a:pt x="0" y="0"/>
                </a:cubicBezTo>
                <a:close/>
              </a:path>
              <a:path w="7064113" h="1208657" stroke="0" extrusionOk="0">
                <a:moveTo>
                  <a:pt x="0" y="0"/>
                </a:moveTo>
                <a:lnTo>
                  <a:pt x="0" y="0"/>
                </a:lnTo>
                <a:cubicBezTo>
                  <a:pt x="274156" y="9552"/>
                  <a:pt x="332848" y="-12037"/>
                  <a:pt x="571551" y="0"/>
                </a:cubicBezTo>
                <a:cubicBezTo>
                  <a:pt x="810254" y="12037"/>
                  <a:pt x="811314" y="6710"/>
                  <a:pt x="1001820" y="0"/>
                </a:cubicBezTo>
                <a:cubicBezTo>
                  <a:pt x="1192326" y="-6710"/>
                  <a:pt x="1507639" y="-28290"/>
                  <a:pt x="1785294" y="0"/>
                </a:cubicBezTo>
                <a:cubicBezTo>
                  <a:pt x="2062949" y="28290"/>
                  <a:pt x="2238207" y="-26768"/>
                  <a:pt x="2356845" y="0"/>
                </a:cubicBezTo>
                <a:cubicBezTo>
                  <a:pt x="2475483" y="26768"/>
                  <a:pt x="2766858" y="20739"/>
                  <a:pt x="2928396" y="0"/>
                </a:cubicBezTo>
                <a:cubicBezTo>
                  <a:pt x="3089934" y="-20739"/>
                  <a:pt x="3341706" y="-12931"/>
                  <a:pt x="3711870" y="0"/>
                </a:cubicBezTo>
                <a:cubicBezTo>
                  <a:pt x="4082034" y="12931"/>
                  <a:pt x="4057136" y="-13196"/>
                  <a:pt x="4212780" y="0"/>
                </a:cubicBezTo>
                <a:cubicBezTo>
                  <a:pt x="4368424" y="13196"/>
                  <a:pt x="4829180" y="24042"/>
                  <a:pt x="4996254" y="0"/>
                </a:cubicBezTo>
                <a:cubicBezTo>
                  <a:pt x="5163328" y="-24042"/>
                  <a:pt x="5395067" y="3509"/>
                  <a:pt x="5779729" y="0"/>
                </a:cubicBezTo>
                <a:cubicBezTo>
                  <a:pt x="6164391" y="-3509"/>
                  <a:pt x="6280739" y="-1626"/>
                  <a:pt x="6421921" y="0"/>
                </a:cubicBezTo>
                <a:cubicBezTo>
                  <a:pt x="6563103" y="1626"/>
                  <a:pt x="6779023" y="-5137"/>
                  <a:pt x="7064113" y="0"/>
                </a:cubicBezTo>
                <a:lnTo>
                  <a:pt x="7064113" y="0"/>
                </a:lnTo>
                <a:cubicBezTo>
                  <a:pt x="7049483" y="242859"/>
                  <a:pt x="7091279" y="432974"/>
                  <a:pt x="7064113" y="592242"/>
                </a:cubicBezTo>
                <a:cubicBezTo>
                  <a:pt x="7036947" y="751510"/>
                  <a:pt x="7079112" y="1033119"/>
                  <a:pt x="7064113" y="1208657"/>
                </a:cubicBezTo>
                <a:lnTo>
                  <a:pt x="7064113" y="1208657"/>
                </a:lnTo>
                <a:cubicBezTo>
                  <a:pt x="6860897" y="1230380"/>
                  <a:pt x="6701425" y="1227583"/>
                  <a:pt x="6421921" y="1208657"/>
                </a:cubicBezTo>
                <a:cubicBezTo>
                  <a:pt x="6142417" y="1189731"/>
                  <a:pt x="6142877" y="1186403"/>
                  <a:pt x="5921011" y="1208657"/>
                </a:cubicBezTo>
                <a:cubicBezTo>
                  <a:pt x="5699145" y="1230912"/>
                  <a:pt x="5424633" y="1208882"/>
                  <a:pt x="5278819" y="1208657"/>
                </a:cubicBezTo>
                <a:cubicBezTo>
                  <a:pt x="5133005" y="1208432"/>
                  <a:pt x="4686534" y="1231450"/>
                  <a:pt x="4495345" y="1208657"/>
                </a:cubicBezTo>
                <a:cubicBezTo>
                  <a:pt x="4304156" y="1185864"/>
                  <a:pt x="4083127" y="1187377"/>
                  <a:pt x="3853153" y="1208657"/>
                </a:cubicBezTo>
                <a:cubicBezTo>
                  <a:pt x="3623179" y="1229937"/>
                  <a:pt x="3552734" y="1217209"/>
                  <a:pt x="3422884" y="1208657"/>
                </a:cubicBezTo>
                <a:cubicBezTo>
                  <a:pt x="3293034" y="1200105"/>
                  <a:pt x="3122690" y="1227498"/>
                  <a:pt x="2921974" y="1208657"/>
                </a:cubicBezTo>
                <a:cubicBezTo>
                  <a:pt x="2721258" y="1189817"/>
                  <a:pt x="2309564" y="1196435"/>
                  <a:pt x="2138500" y="1208657"/>
                </a:cubicBezTo>
                <a:cubicBezTo>
                  <a:pt x="1967436" y="1220879"/>
                  <a:pt x="1667341" y="1197436"/>
                  <a:pt x="1496308" y="1208657"/>
                </a:cubicBezTo>
                <a:cubicBezTo>
                  <a:pt x="1325275" y="1219878"/>
                  <a:pt x="1142872" y="1219975"/>
                  <a:pt x="995398" y="1208657"/>
                </a:cubicBezTo>
                <a:cubicBezTo>
                  <a:pt x="847924" y="1197340"/>
                  <a:pt x="289643" y="1170171"/>
                  <a:pt x="0" y="1208657"/>
                </a:cubicBezTo>
                <a:lnTo>
                  <a:pt x="0" y="1208657"/>
                </a:lnTo>
                <a:cubicBezTo>
                  <a:pt x="27795" y="971963"/>
                  <a:pt x="-18325" y="874632"/>
                  <a:pt x="0" y="640588"/>
                </a:cubicBezTo>
                <a:cubicBezTo>
                  <a:pt x="18325" y="406544"/>
                  <a:pt x="12654" y="148313"/>
                  <a:pt x="0" y="0"/>
                </a:cubicBezTo>
                <a:close/>
              </a:path>
            </a:pathLst>
          </a:custGeom>
          <a:solidFill>
            <a:srgbClr val="F8BF94"/>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08000" rIns="108000" rtlCol="0" anchor="ctr"/>
          <a:lstStyle/>
          <a:p>
            <a:pPr algn="ctr"/>
            <a:r>
              <a:rPr lang="en-GB" dirty="0">
                <a:solidFill>
                  <a:schemeClr val="tx1"/>
                </a:solidFill>
              </a:rPr>
              <a:t>Like many other civilizations at the time, the Celts worshipped gods and goddesses that represented war and battles. Some of the most important Irish Celtic gods included:</a:t>
            </a:r>
          </a:p>
        </p:txBody>
      </p:sp>
      <p:pic>
        <p:nvPicPr>
          <p:cNvPr id="25" name="Picture 24" descr="A person in a garment&#10;&#10;Description automatically generated with medium confidence">
            <a:extLst>
              <a:ext uri="{FF2B5EF4-FFF2-40B4-BE49-F238E27FC236}">
                <a16:creationId xmlns:a16="http://schemas.microsoft.com/office/drawing/2014/main" id="{839603FD-18F0-3E4B-B54F-BBF59B85C0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2467" y="2194528"/>
            <a:ext cx="2412256" cy="3981065"/>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1EDC5932-DE22-DC48-8C1F-7C275D6830D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457" r="1871"/>
          <a:stretch/>
        </p:blipFill>
        <p:spPr>
          <a:xfrm>
            <a:off x="5885936" y="2774203"/>
            <a:ext cx="3603947" cy="3367075"/>
          </a:xfrm>
          <a:custGeom>
            <a:avLst/>
            <a:gdLst>
              <a:gd name="connsiteX0" fmla="*/ 0 w 3603947"/>
              <a:gd name="connsiteY0" fmla="*/ 0 h 3367075"/>
              <a:gd name="connsiteX1" fmla="*/ 672737 w 3603947"/>
              <a:gd name="connsiteY1" fmla="*/ 0 h 3367075"/>
              <a:gd name="connsiteX2" fmla="*/ 1309434 w 3603947"/>
              <a:gd name="connsiteY2" fmla="*/ 0 h 3367075"/>
              <a:gd name="connsiteX3" fmla="*/ 1910092 w 3603947"/>
              <a:gd name="connsiteY3" fmla="*/ 0 h 3367075"/>
              <a:gd name="connsiteX4" fmla="*/ 2510750 w 3603947"/>
              <a:gd name="connsiteY4" fmla="*/ 0 h 3367075"/>
              <a:gd name="connsiteX5" fmla="*/ 3603947 w 3603947"/>
              <a:gd name="connsiteY5" fmla="*/ 0 h 3367075"/>
              <a:gd name="connsiteX6" fmla="*/ 3603947 w 3603947"/>
              <a:gd name="connsiteY6" fmla="*/ 707086 h 3367075"/>
              <a:gd name="connsiteX7" fmla="*/ 3603947 w 3603947"/>
              <a:gd name="connsiteY7" fmla="*/ 1313159 h 3367075"/>
              <a:gd name="connsiteX8" fmla="*/ 3603947 w 3603947"/>
              <a:gd name="connsiteY8" fmla="*/ 2020245 h 3367075"/>
              <a:gd name="connsiteX9" fmla="*/ 3603947 w 3603947"/>
              <a:gd name="connsiteY9" fmla="*/ 2592648 h 3367075"/>
              <a:gd name="connsiteX10" fmla="*/ 3603947 w 3603947"/>
              <a:gd name="connsiteY10" fmla="*/ 3367075 h 3367075"/>
              <a:gd name="connsiteX11" fmla="*/ 3075368 w 3603947"/>
              <a:gd name="connsiteY11" fmla="*/ 3367075 h 3367075"/>
              <a:gd name="connsiteX12" fmla="*/ 2402631 w 3603947"/>
              <a:gd name="connsiteY12" fmla="*/ 3367075 h 3367075"/>
              <a:gd name="connsiteX13" fmla="*/ 1838013 w 3603947"/>
              <a:gd name="connsiteY13" fmla="*/ 3367075 h 3367075"/>
              <a:gd name="connsiteX14" fmla="*/ 1165276 w 3603947"/>
              <a:gd name="connsiteY14" fmla="*/ 3367075 h 3367075"/>
              <a:gd name="connsiteX15" fmla="*/ 636697 w 3603947"/>
              <a:gd name="connsiteY15" fmla="*/ 3367075 h 3367075"/>
              <a:gd name="connsiteX16" fmla="*/ 0 w 3603947"/>
              <a:gd name="connsiteY16" fmla="*/ 3367075 h 3367075"/>
              <a:gd name="connsiteX17" fmla="*/ 0 w 3603947"/>
              <a:gd name="connsiteY17" fmla="*/ 2794672 h 3367075"/>
              <a:gd name="connsiteX18" fmla="*/ 0 w 3603947"/>
              <a:gd name="connsiteY18" fmla="*/ 2222269 h 3367075"/>
              <a:gd name="connsiteX19" fmla="*/ 0 w 3603947"/>
              <a:gd name="connsiteY19" fmla="*/ 1649867 h 3367075"/>
              <a:gd name="connsiteX20" fmla="*/ 0 w 3603947"/>
              <a:gd name="connsiteY20" fmla="*/ 909110 h 3367075"/>
              <a:gd name="connsiteX21" fmla="*/ 0 w 3603947"/>
              <a:gd name="connsiteY21" fmla="*/ 0 h 336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603947" h="3367075" fill="none" extrusionOk="0">
                <a:moveTo>
                  <a:pt x="0" y="0"/>
                </a:moveTo>
                <a:cubicBezTo>
                  <a:pt x="145475" y="-2535"/>
                  <a:pt x="444390" y="-9999"/>
                  <a:pt x="672737" y="0"/>
                </a:cubicBezTo>
                <a:cubicBezTo>
                  <a:pt x="901084" y="9999"/>
                  <a:pt x="1123231" y="-2705"/>
                  <a:pt x="1309434" y="0"/>
                </a:cubicBezTo>
                <a:cubicBezTo>
                  <a:pt x="1495637" y="2705"/>
                  <a:pt x="1732286" y="-28010"/>
                  <a:pt x="1910092" y="0"/>
                </a:cubicBezTo>
                <a:cubicBezTo>
                  <a:pt x="2087898" y="28010"/>
                  <a:pt x="2354745" y="27129"/>
                  <a:pt x="2510750" y="0"/>
                </a:cubicBezTo>
                <a:cubicBezTo>
                  <a:pt x="2666755" y="-27129"/>
                  <a:pt x="3334130" y="7239"/>
                  <a:pt x="3603947" y="0"/>
                </a:cubicBezTo>
                <a:cubicBezTo>
                  <a:pt x="3569198" y="190859"/>
                  <a:pt x="3605355" y="444724"/>
                  <a:pt x="3603947" y="707086"/>
                </a:cubicBezTo>
                <a:cubicBezTo>
                  <a:pt x="3602539" y="969448"/>
                  <a:pt x="3601753" y="1109296"/>
                  <a:pt x="3603947" y="1313159"/>
                </a:cubicBezTo>
                <a:cubicBezTo>
                  <a:pt x="3606141" y="1517022"/>
                  <a:pt x="3599329" y="1862229"/>
                  <a:pt x="3603947" y="2020245"/>
                </a:cubicBezTo>
                <a:cubicBezTo>
                  <a:pt x="3608565" y="2178261"/>
                  <a:pt x="3606365" y="2347846"/>
                  <a:pt x="3603947" y="2592648"/>
                </a:cubicBezTo>
                <a:cubicBezTo>
                  <a:pt x="3601529" y="2837450"/>
                  <a:pt x="3602290" y="3132134"/>
                  <a:pt x="3603947" y="3367075"/>
                </a:cubicBezTo>
                <a:cubicBezTo>
                  <a:pt x="3386008" y="3391605"/>
                  <a:pt x="3281565" y="3369383"/>
                  <a:pt x="3075368" y="3367075"/>
                </a:cubicBezTo>
                <a:cubicBezTo>
                  <a:pt x="2869171" y="3364767"/>
                  <a:pt x="2732446" y="3358014"/>
                  <a:pt x="2402631" y="3367075"/>
                </a:cubicBezTo>
                <a:cubicBezTo>
                  <a:pt x="2072816" y="3376136"/>
                  <a:pt x="2047992" y="3374762"/>
                  <a:pt x="1838013" y="3367075"/>
                </a:cubicBezTo>
                <a:cubicBezTo>
                  <a:pt x="1628034" y="3359388"/>
                  <a:pt x="1399178" y="3342258"/>
                  <a:pt x="1165276" y="3367075"/>
                </a:cubicBezTo>
                <a:cubicBezTo>
                  <a:pt x="931374" y="3391892"/>
                  <a:pt x="775719" y="3367793"/>
                  <a:pt x="636697" y="3367075"/>
                </a:cubicBezTo>
                <a:cubicBezTo>
                  <a:pt x="497675" y="3366357"/>
                  <a:pt x="167136" y="3335871"/>
                  <a:pt x="0" y="3367075"/>
                </a:cubicBezTo>
                <a:cubicBezTo>
                  <a:pt x="-17077" y="3136617"/>
                  <a:pt x="-28173" y="2966354"/>
                  <a:pt x="0" y="2794672"/>
                </a:cubicBezTo>
                <a:cubicBezTo>
                  <a:pt x="28173" y="2622990"/>
                  <a:pt x="22100" y="2412644"/>
                  <a:pt x="0" y="2222269"/>
                </a:cubicBezTo>
                <a:cubicBezTo>
                  <a:pt x="-22100" y="2031894"/>
                  <a:pt x="-722" y="1777094"/>
                  <a:pt x="0" y="1649867"/>
                </a:cubicBezTo>
                <a:cubicBezTo>
                  <a:pt x="722" y="1522640"/>
                  <a:pt x="24547" y="1201089"/>
                  <a:pt x="0" y="909110"/>
                </a:cubicBezTo>
                <a:cubicBezTo>
                  <a:pt x="-24547" y="617131"/>
                  <a:pt x="-10268" y="440918"/>
                  <a:pt x="0" y="0"/>
                </a:cubicBezTo>
                <a:close/>
              </a:path>
              <a:path w="3603947" h="3367075" stroke="0" extrusionOk="0">
                <a:moveTo>
                  <a:pt x="0" y="0"/>
                </a:moveTo>
                <a:cubicBezTo>
                  <a:pt x="161346" y="-6510"/>
                  <a:pt x="310655" y="-14923"/>
                  <a:pt x="564618" y="0"/>
                </a:cubicBezTo>
                <a:cubicBezTo>
                  <a:pt x="818581" y="14923"/>
                  <a:pt x="832325" y="5168"/>
                  <a:pt x="1057158" y="0"/>
                </a:cubicBezTo>
                <a:cubicBezTo>
                  <a:pt x="1281991" y="-5168"/>
                  <a:pt x="1490120" y="26787"/>
                  <a:pt x="1729895" y="0"/>
                </a:cubicBezTo>
                <a:cubicBezTo>
                  <a:pt x="1969670" y="-26787"/>
                  <a:pt x="2145465" y="-9698"/>
                  <a:pt x="2294513" y="0"/>
                </a:cubicBezTo>
                <a:cubicBezTo>
                  <a:pt x="2443561" y="9698"/>
                  <a:pt x="2723736" y="-15206"/>
                  <a:pt x="2859131" y="0"/>
                </a:cubicBezTo>
                <a:cubicBezTo>
                  <a:pt x="2994526" y="15206"/>
                  <a:pt x="3275208" y="18662"/>
                  <a:pt x="3603947" y="0"/>
                </a:cubicBezTo>
                <a:cubicBezTo>
                  <a:pt x="3592256" y="228808"/>
                  <a:pt x="3624350" y="407832"/>
                  <a:pt x="3603947" y="606074"/>
                </a:cubicBezTo>
                <a:cubicBezTo>
                  <a:pt x="3583544" y="804316"/>
                  <a:pt x="3608275" y="1034624"/>
                  <a:pt x="3603947" y="1279489"/>
                </a:cubicBezTo>
                <a:cubicBezTo>
                  <a:pt x="3599619" y="1524355"/>
                  <a:pt x="3623271" y="1735351"/>
                  <a:pt x="3603947" y="1885562"/>
                </a:cubicBezTo>
                <a:cubicBezTo>
                  <a:pt x="3584623" y="2035773"/>
                  <a:pt x="3626238" y="2290849"/>
                  <a:pt x="3603947" y="2491636"/>
                </a:cubicBezTo>
                <a:cubicBezTo>
                  <a:pt x="3581656" y="2692423"/>
                  <a:pt x="3579349" y="2964563"/>
                  <a:pt x="3603947" y="3367075"/>
                </a:cubicBezTo>
                <a:cubicBezTo>
                  <a:pt x="3450500" y="3381149"/>
                  <a:pt x="3266385" y="3397822"/>
                  <a:pt x="2967250" y="3367075"/>
                </a:cubicBezTo>
                <a:cubicBezTo>
                  <a:pt x="2668115" y="3336328"/>
                  <a:pt x="2512848" y="3346929"/>
                  <a:pt x="2294513" y="3367075"/>
                </a:cubicBezTo>
                <a:cubicBezTo>
                  <a:pt x="2076178" y="3387221"/>
                  <a:pt x="1791867" y="3381337"/>
                  <a:pt x="1621776" y="3367075"/>
                </a:cubicBezTo>
                <a:cubicBezTo>
                  <a:pt x="1451685" y="3352813"/>
                  <a:pt x="1338604" y="3387089"/>
                  <a:pt x="1093197" y="3367075"/>
                </a:cubicBezTo>
                <a:cubicBezTo>
                  <a:pt x="847790" y="3347061"/>
                  <a:pt x="511688" y="3318523"/>
                  <a:pt x="0" y="3367075"/>
                </a:cubicBezTo>
                <a:cubicBezTo>
                  <a:pt x="-29065" y="3037056"/>
                  <a:pt x="-31554" y="2952078"/>
                  <a:pt x="0" y="2626319"/>
                </a:cubicBezTo>
                <a:cubicBezTo>
                  <a:pt x="31554" y="2300560"/>
                  <a:pt x="-28275" y="2232985"/>
                  <a:pt x="0" y="2053916"/>
                </a:cubicBezTo>
                <a:cubicBezTo>
                  <a:pt x="28275" y="1874847"/>
                  <a:pt x="17660" y="1698238"/>
                  <a:pt x="0" y="1447842"/>
                </a:cubicBezTo>
                <a:cubicBezTo>
                  <a:pt x="-17660" y="1197446"/>
                  <a:pt x="11045" y="1072891"/>
                  <a:pt x="0" y="841769"/>
                </a:cubicBezTo>
                <a:cubicBezTo>
                  <a:pt x="-11045" y="610647"/>
                  <a:pt x="9817" y="306787"/>
                  <a:pt x="0" y="0"/>
                </a:cubicBezTo>
                <a:close/>
              </a:path>
            </a:pathLst>
          </a:custGeom>
          <a:ln w="38100">
            <a:solidFill>
              <a:srgbClr val="00572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sp>
        <p:nvSpPr>
          <p:cNvPr id="28" name="Rounded Rectangle 27">
            <a:extLst>
              <a:ext uri="{FF2B5EF4-FFF2-40B4-BE49-F238E27FC236}">
                <a16:creationId xmlns:a16="http://schemas.microsoft.com/office/drawing/2014/main" id="{B13E0292-B46B-4E41-BE89-188CEE2FE9A8}"/>
              </a:ext>
            </a:extLst>
          </p:cNvPr>
          <p:cNvSpPr/>
          <p:nvPr/>
        </p:nvSpPr>
        <p:spPr>
          <a:xfrm>
            <a:off x="2466401" y="3120304"/>
            <a:ext cx="3098259" cy="2363792"/>
          </a:xfrm>
          <a:custGeom>
            <a:avLst/>
            <a:gdLst>
              <a:gd name="connsiteX0" fmla="*/ 0 w 3098259"/>
              <a:gd name="connsiteY0" fmla="*/ 0 h 2363792"/>
              <a:gd name="connsiteX1" fmla="*/ 0 w 3098259"/>
              <a:gd name="connsiteY1" fmla="*/ 0 h 2363792"/>
              <a:gd name="connsiteX2" fmla="*/ 557687 w 3098259"/>
              <a:gd name="connsiteY2" fmla="*/ 0 h 2363792"/>
              <a:gd name="connsiteX3" fmla="*/ 1208321 w 3098259"/>
              <a:gd name="connsiteY3" fmla="*/ 0 h 2363792"/>
              <a:gd name="connsiteX4" fmla="*/ 1796990 w 3098259"/>
              <a:gd name="connsiteY4" fmla="*/ 0 h 2363792"/>
              <a:gd name="connsiteX5" fmla="*/ 2354677 w 3098259"/>
              <a:gd name="connsiteY5" fmla="*/ 0 h 2363792"/>
              <a:gd name="connsiteX6" fmla="*/ 3098259 w 3098259"/>
              <a:gd name="connsiteY6" fmla="*/ 0 h 2363792"/>
              <a:gd name="connsiteX7" fmla="*/ 3098259 w 3098259"/>
              <a:gd name="connsiteY7" fmla="*/ 0 h 2363792"/>
              <a:gd name="connsiteX8" fmla="*/ 3098259 w 3098259"/>
              <a:gd name="connsiteY8" fmla="*/ 590948 h 2363792"/>
              <a:gd name="connsiteX9" fmla="*/ 3098259 w 3098259"/>
              <a:gd name="connsiteY9" fmla="*/ 1181896 h 2363792"/>
              <a:gd name="connsiteX10" fmla="*/ 3098259 w 3098259"/>
              <a:gd name="connsiteY10" fmla="*/ 1725568 h 2363792"/>
              <a:gd name="connsiteX11" fmla="*/ 3098259 w 3098259"/>
              <a:gd name="connsiteY11" fmla="*/ 2363792 h 2363792"/>
              <a:gd name="connsiteX12" fmla="*/ 3098259 w 3098259"/>
              <a:gd name="connsiteY12" fmla="*/ 2363792 h 2363792"/>
              <a:gd name="connsiteX13" fmla="*/ 2540572 w 3098259"/>
              <a:gd name="connsiteY13" fmla="*/ 2363792 h 2363792"/>
              <a:gd name="connsiteX14" fmla="*/ 2013868 w 3098259"/>
              <a:gd name="connsiteY14" fmla="*/ 2363792 h 2363792"/>
              <a:gd name="connsiteX15" fmla="*/ 1363234 w 3098259"/>
              <a:gd name="connsiteY15" fmla="*/ 2363792 h 2363792"/>
              <a:gd name="connsiteX16" fmla="*/ 805547 w 3098259"/>
              <a:gd name="connsiteY16" fmla="*/ 2363792 h 2363792"/>
              <a:gd name="connsiteX17" fmla="*/ 0 w 3098259"/>
              <a:gd name="connsiteY17" fmla="*/ 2363792 h 2363792"/>
              <a:gd name="connsiteX18" fmla="*/ 0 w 3098259"/>
              <a:gd name="connsiteY18" fmla="*/ 2363792 h 2363792"/>
              <a:gd name="connsiteX19" fmla="*/ 0 w 3098259"/>
              <a:gd name="connsiteY19" fmla="*/ 1725568 h 2363792"/>
              <a:gd name="connsiteX20" fmla="*/ 0 w 3098259"/>
              <a:gd name="connsiteY20" fmla="*/ 1181896 h 2363792"/>
              <a:gd name="connsiteX21" fmla="*/ 0 w 3098259"/>
              <a:gd name="connsiteY21" fmla="*/ 567310 h 2363792"/>
              <a:gd name="connsiteX22" fmla="*/ 0 w 3098259"/>
              <a:gd name="connsiteY22" fmla="*/ 0 h 2363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098259" h="2363792" fill="none" extrusionOk="0">
                <a:moveTo>
                  <a:pt x="0" y="0"/>
                </a:moveTo>
                <a:lnTo>
                  <a:pt x="0" y="0"/>
                </a:lnTo>
                <a:cubicBezTo>
                  <a:pt x="163837" y="11844"/>
                  <a:pt x="393961" y="8225"/>
                  <a:pt x="557687" y="0"/>
                </a:cubicBezTo>
                <a:cubicBezTo>
                  <a:pt x="721413" y="-8225"/>
                  <a:pt x="981334" y="31808"/>
                  <a:pt x="1208321" y="0"/>
                </a:cubicBezTo>
                <a:cubicBezTo>
                  <a:pt x="1435308" y="-31808"/>
                  <a:pt x="1596733" y="6029"/>
                  <a:pt x="1796990" y="0"/>
                </a:cubicBezTo>
                <a:cubicBezTo>
                  <a:pt x="1997247" y="-6029"/>
                  <a:pt x="2238009" y="15595"/>
                  <a:pt x="2354677" y="0"/>
                </a:cubicBezTo>
                <a:cubicBezTo>
                  <a:pt x="2471345" y="-15595"/>
                  <a:pt x="2807690" y="-16360"/>
                  <a:pt x="3098259" y="0"/>
                </a:cubicBezTo>
                <a:lnTo>
                  <a:pt x="3098259" y="0"/>
                </a:lnTo>
                <a:cubicBezTo>
                  <a:pt x="3096361" y="202191"/>
                  <a:pt x="3085687" y="322475"/>
                  <a:pt x="3098259" y="590948"/>
                </a:cubicBezTo>
                <a:cubicBezTo>
                  <a:pt x="3110831" y="859421"/>
                  <a:pt x="3076985" y="900739"/>
                  <a:pt x="3098259" y="1181896"/>
                </a:cubicBezTo>
                <a:cubicBezTo>
                  <a:pt x="3119533" y="1463053"/>
                  <a:pt x="3082321" y="1548616"/>
                  <a:pt x="3098259" y="1725568"/>
                </a:cubicBezTo>
                <a:cubicBezTo>
                  <a:pt x="3114197" y="1902520"/>
                  <a:pt x="3115905" y="2217422"/>
                  <a:pt x="3098259" y="2363792"/>
                </a:cubicBezTo>
                <a:lnTo>
                  <a:pt x="3098259" y="2363792"/>
                </a:lnTo>
                <a:cubicBezTo>
                  <a:pt x="2935716" y="2347399"/>
                  <a:pt x="2748280" y="2352132"/>
                  <a:pt x="2540572" y="2363792"/>
                </a:cubicBezTo>
                <a:cubicBezTo>
                  <a:pt x="2332864" y="2375452"/>
                  <a:pt x="2252339" y="2376527"/>
                  <a:pt x="2013868" y="2363792"/>
                </a:cubicBezTo>
                <a:cubicBezTo>
                  <a:pt x="1775397" y="2351057"/>
                  <a:pt x="1563809" y="2379569"/>
                  <a:pt x="1363234" y="2363792"/>
                </a:cubicBezTo>
                <a:cubicBezTo>
                  <a:pt x="1162659" y="2348015"/>
                  <a:pt x="1030488" y="2362586"/>
                  <a:pt x="805547" y="2363792"/>
                </a:cubicBezTo>
                <a:cubicBezTo>
                  <a:pt x="580606" y="2364998"/>
                  <a:pt x="201667" y="2351650"/>
                  <a:pt x="0" y="2363792"/>
                </a:cubicBezTo>
                <a:lnTo>
                  <a:pt x="0" y="2363792"/>
                </a:lnTo>
                <a:cubicBezTo>
                  <a:pt x="4794" y="2065285"/>
                  <a:pt x="-27636" y="1901722"/>
                  <a:pt x="0" y="1725568"/>
                </a:cubicBezTo>
                <a:cubicBezTo>
                  <a:pt x="27636" y="1549414"/>
                  <a:pt x="23799" y="1445942"/>
                  <a:pt x="0" y="1181896"/>
                </a:cubicBezTo>
                <a:cubicBezTo>
                  <a:pt x="-23799" y="917850"/>
                  <a:pt x="-11331" y="747062"/>
                  <a:pt x="0" y="567310"/>
                </a:cubicBezTo>
                <a:cubicBezTo>
                  <a:pt x="11331" y="387558"/>
                  <a:pt x="16" y="120889"/>
                  <a:pt x="0" y="0"/>
                </a:cubicBezTo>
                <a:close/>
              </a:path>
              <a:path w="3098259" h="2363792" stroke="0" extrusionOk="0">
                <a:moveTo>
                  <a:pt x="0" y="0"/>
                </a:moveTo>
                <a:lnTo>
                  <a:pt x="0" y="0"/>
                </a:lnTo>
                <a:cubicBezTo>
                  <a:pt x="175368" y="-14508"/>
                  <a:pt x="438969" y="-3097"/>
                  <a:pt x="588669" y="0"/>
                </a:cubicBezTo>
                <a:cubicBezTo>
                  <a:pt x="738369" y="3097"/>
                  <a:pt x="862429" y="2064"/>
                  <a:pt x="1115373" y="0"/>
                </a:cubicBezTo>
                <a:cubicBezTo>
                  <a:pt x="1368317" y="-2064"/>
                  <a:pt x="1593123" y="-3452"/>
                  <a:pt x="1796990" y="0"/>
                </a:cubicBezTo>
                <a:cubicBezTo>
                  <a:pt x="2000857" y="3452"/>
                  <a:pt x="2179106" y="5471"/>
                  <a:pt x="2385659" y="0"/>
                </a:cubicBezTo>
                <a:cubicBezTo>
                  <a:pt x="2592212" y="-5471"/>
                  <a:pt x="2887642" y="21963"/>
                  <a:pt x="3098259" y="0"/>
                </a:cubicBezTo>
                <a:lnTo>
                  <a:pt x="3098259" y="0"/>
                </a:lnTo>
                <a:cubicBezTo>
                  <a:pt x="3108467" y="291087"/>
                  <a:pt x="3129392" y="465641"/>
                  <a:pt x="3098259" y="638224"/>
                </a:cubicBezTo>
                <a:cubicBezTo>
                  <a:pt x="3067126" y="810807"/>
                  <a:pt x="3116130" y="1004328"/>
                  <a:pt x="3098259" y="1229172"/>
                </a:cubicBezTo>
                <a:cubicBezTo>
                  <a:pt x="3080388" y="1454016"/>
                  <a:pt x="3091604" y="1542934"/>
                  <a:pt x="3098259" y="1820120"/>
                </a:cubicBezTo>
                <a:cubicBezTo>
                  <a:pt x="3104914" y="2097306"/>
                  <a:pt x="3111266" y="2195150"/>
                  <a:pt x="3098259" y="2363792"/>
                </a:cubicBezTo>
                <a:lnTo>
                  <a:pt x="3098259" y="2363792"/>
                </a:lnTo>
                <a:cubicBezTo>
                  <a:pt x="2979077" y="2339814"/>
                  <a:pt x="2735778" y="2361060"/>
                  <a:pt x="2540572" y="2363792"/>
                </a:cubicBezTo>
                <a:cubicBezTo>
                  <a:pt x="2345366" y="2366524"/>
                  <a:pt x="2187374" y="2370146"/>
                  <a:pt x="1920921" y="2363792"/>
                </a:cubicBezTo>
                <a:cubicBezTo>
                  <a:pt x="1654468" y="2357438"/>
                  <a:pt x="1525764" y="2354584"/>
                  <a:pt x="1332251" y="2363792"/>
                </a:cubicBezTo>
                <a:cubicBezTo>
                  <a:pt x="1138738" y="2373001"/>
                  <a:pt x="834987" y="2340496"/>
                  <a:pt x="650634" y="2363792"/>
                </a:cubicBezTo>
                <a:cubicBezTo>
                  <a:pt x="466281" y="2387088"/>
                  <a:pt x="175700" y="2392160"/>
                  <a:pt x="0" y="2363792"/>
                </a:cubicBezTo>
                <a:lnTo>
                  <a:pt x="0" y="2363792"/>
                </a:lnTo>
                <a:cubicBezTo>
                  <a:pt x="-20001" y="2186246"/>
                  <a:pt x="11398" y="1970314"/>
                  <a:pt x="0" y="1820120"/>
                </a:cubicBezTo>
                <a:cubicBezTo>
                  <a:pt x="-11398" y="1669926"/>
                  <a:pt x="-21931" y="1403606"/>
                  <a:pt x="0" y="1229172"/>
                </a:cubicBezTo>
                <a:cubicBezTo>
                  <a:pt x="21931" y="1054738"/>
                  <a:pt x="4543" y="880930"/>
                  <a:pt x="0" y="661862"/>
                </a:cubicBezTo>
                <a:cubicBezTo>
                  <a:pt x="-4543" y="442794"/>
                  <a:pt x="-27925" y="316866"/>
                  <a:pt x="0" y="0"/>
                </a:cubicBezTo>
                <a:close/>
              </a:path>
            </a:pathLst>
          </a:custGeom>
          <a:solidFill>
            <a:srgbClr val="005720"/>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GB" dirty="0"/>
              <a:t>Lugh – God of sun and light. He was viewed as a great warrior and was often called Lugh </a:t>
            </a:r>
            <a:r>
              <a:rPr lang="en-GB" dirty="0" err="1"/>
              <a:t>Lámfada</a:t>
            </a:r>
            <a:r>
              <a:rPr lang="en-GB" dirty="0"/>
              <a:t>, which meant long-armed and referred to his ability to throw weapons.</a:t>
            </a:r>
            <a:endParaRPr lang="en-GB" dirty="0">
              <a:solidFill>
                <a:schemeClr val="bg1"/>
              </a:solidFill>
            </a:endParaRPr>
          </a:p>
        </p:txBody>
      </p:sp>
      <p:sp>
        <p:nvSpPr>
          <p:cNvPr id="29" name="Rounded Rectangle 28">
            <a:extLst>
              <a:ext uri="{FF2B5EF4-FFF2-40B4-BE49-F238E27FC236}">
                <a16:creationId xmlns:a16="http://schemas.microsoft.com/office/drawing/2014/main" id="{52833046-CBB4-754A-8DEA-3430AF8133AA}"/>
              </a:ext>
            </a:extLst>
          </p:cNvPr>
          <p:cNvSpPr/>
          <p:nvPr/>
        </p:nvSpPr>
        <p:spPr>
          <a:xfrm>
            <a:off x="5665000" y="3580731"/>
            <a:ext cx="3715158" cy="1208657"/>
          </a:xfrm>
          <a:custGeom>
            <a:avLst/>
            <a:gdLst>
              <a:gd name="connsiteX0" fmla="*/ 0 w 3715158"/>
              <a:gd name="connsiteY0" fmla="*/ 0 h 1208657"/>
              <a:gd name="connsiteX1" fmla="*/ 0 w 3715158"/>
              <a:gd name="connsiteY1" fmla="*/ 0 h 1208657"/>
              <a:gd name="connsiteX2" fmla="*/ 582041 w 3715158"/>
              <a:gd name="connsiteY2" fmla="*/ 0 h 1208657"/>
              <a:gd name="connsiteX3" fmla="*/ 1089780 w 3715158"/>
              <a:gd name="connsiteY3" fmla="*/ 0 h 1208657"/>
              <a:gd name="connsiteX4" fmla="*/ 1634670 w 3715158"/>
              <a:gd name="connsiteY4" fmla="*/ 0 h 1208657"/>
              <a:gd name="connsiteX5" fmla="*/ 2291014 w 3715158"/>
              <a:gd name="connsiteY5" fmla="*/ 0 h 1208657"/>
              <a:gd name="connsiteX6" fmla="*/ 2873056 w 3715158"/>
              <a:gd name="connsiteY6" fmla="*/ 0 h 1208657"/>
              <a:gd name="connsiteX7" fmla="*/ 3715158 w 3715158"/>
              <a:gd name="connsiteY7" fmla="*/ 0 h 1208657"/>
              <a:gd name="connsiteX8" fmla="*/ 3715158 w 3715158"/>
              <a:gd name="connsiteY8" fmla="*/ 0 h 1208657"/>
              <a:gd name="connsiteX9" fmla="*/ 3715158 w 3715158"/>
              <a:gd name="connsiteY9" fmla="*/ 616415 h 1208657"/>
              <a:gd name="connsiteX10" fmla="*/ 3715158 w 3715158"/>
              <a:gd name="connsiteY10" fmla="*/ 1208657 h 1208657"/>
              <a:gd name="connsiteX11" fmla="*/ 3715158 w 3715158"/>
              <a:gd name="connsiteY11" fmla="*/ 1208657 h 1208657"/>
              <a:gd name="connsiteX12" fmla="*/ 3095965 w 3715158"/>
              <a:gd name="connsiteY12" fmla="*/ 1208657 h 1208657"/>
              <a:gd name="connsiteX13" fmla="*/ 2551075 w 3715158"/>
              <a:gd name="connsiteY13" fmla="*/ 1208657 h 1208657"/>
              <a:gd name="connsiteX14" fmla="*/ 1857579 w 3715158"/>
              <a:gd name="connsiteY14" fmla="*/ 1208657 h 1208657"/>
              <a:gd name="connsiteX15" fmla="*/ 1275538 w 3715158"/>
              <a:gd name="connsiteY15" fmla="*/ 1208657 h 1208657"/>
              <a:gd name="connsiteX16" fmla="*/ 767799 w 3715158"/>
              <a:gd name="connsiteY16" fmla="*/ 1208657 h 1208657"/>
              <a:gd name="connsiteX17" fmla="*/ 0 w 3715158"/>
              <a:gd name="connsiteY17" fmla="*/ 1208657 h 1208657"/>
              <a:gd name="connsiteX18" fmla="*/ 0 w 3715158"/>
              <a:gd name="connsiteY18" fmla="*/ 1208657 h 1208657"/>
              <a:gd name="connsiteX19" fmla="*/ 0 w 3715158"/>
              <a:gd name="connsiteY19" fmla="*/ 628502 h 1208657"/>
              <a:gd name="connsiteX20" fmla="*/ 0 w 3715158"/>
              <a:gd name="connsiteY20" fmla="*/ 0 h 12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5158" h="1208657" fill="none" extrusionOk="0">
                <a:moveTo>
                  <a:pt x="0" y="0"/>
                </a:moveTo>
                <a:lnTo>
                  <a:pt x="0" y="0"/>
                </a:lnTo>
                <a:cubicBezTo>
                  <a:pt x="233866" y="-22313"/>
                  <a:pt x="324239" y="-3012"/>
                  <a:pt x="582041" y="0"/>
                </a:cubicBezTo>
                <a:cubicBezTo>
                  <a:pt x="839843" y="3012"/>
                  <a:pt x="899362" y="-12861"/>
                  <a:pt x="1089780" y="0"/>
                </a:cubicBezTo>
                <a:cubicBezTo>
                  <a:pt x="1280198" y="12861"/>
                  <a:pt x="1367372" y="-5991"/>
                  <a:pt x="1634670" y="0"/>
                </a:cubicBezTo>
                <a:cubicBezTo>
                  <a:pt x="1901968" y="5991"/>
                  <a:pt x="2134377" y="24859"/>
                  <a:pt x="2291014" y="0"/>
                </a:cubicBezTo>
                <a:cubicBezTo>
                  <a:pt x="2447651" y="-24859"/>
                  <a:pt x="2627616" y="-1337"/>
                  <a:pt x="2873056" y="0"/>
                </a:cubicBezTo>
                <a:cubicBezTo>
                  <a:pt x="3118496" y="1337"/>
                  <a:pt x="3338136" y="-22711"/>
                  <a:pt x="3715158" y="0"/>
                </a:cubicBezTo>
                <a:lnTo>
                  <a:pt x="3715158" y="0"/>
                </a:lnTo>
                <a:cubicBezTo>
                  <a:pt x="3695910" y="187290"/>
                  <a:pt x="3695337" y="404757"/>
                  <a:pt x="3715158" y="616415"/>
                </a:cubicBezTo>
                <a:cubicBezTo>
                  <a:pt x="3734979" y="828074"/>
                  <a:pt x="3718875" y="968686"/>
                  <a:pt x="3715158" y="1208657"/>
                </a:cubicBezTo>
                <a:lnTo>
                  <a:pt x="3715158" y="1208657"/>
                </a:lnTo>
                <a:cubicBezTo>
                  <a:pt x="3525905" y="1213202"/>
                  <a:pt x="3305014" y="1233546"/>
                  <a:pt x="3095965" y="1208657"/>
                </a:cubicBezTo>
                <a:cubicBezTo>
                  <a:pt x="2886916" y="1183768"/>
                  <a:pt x="2719610" y="1215511"/>
                  <a:pt x="2551075" y="1208657"/>
                </a:cubicBezTo>
                <a:cubicBezTo>
                  <a:pt x="2382540" y="1201804"/>
                  <a:pt x="2200262" y="1195944"/>
                  <a:pt x="1857579" y="1208657"/>
                </a:cubicBezTo>
                <a:cubicBezTo>
                  <a:pt x="1514896" y="1221370"/>
                  <a:pt x="1393175" y="1225494"/>
                  <a:pt x="1275538" y="1208657"/>
                </a:cubicBezTo>
                <a:cubicBezTo>
                  <a:pt x="1157901" y="1191820"/>
                  <a:pt x="993066" y="1213987"/>
                  <a:pt x="767799" y="1208657"/>
                </a:cubicBezTo>
                <a:cubicBezTo>
                  <a:pt x="542532" y="1203327"/>
                  <a:pt x="259456" y="1218800"/>
                  <a:pt x="0" y="1208657"/>
                </a:cubicBezTo>
                <a:lnTo>
                  <a:pt x="0" y="1208657"/>
                </a:lnTo>
                <a:cubicBezTo>
                  <a:pt x="3570" y="939295"/>
                  <a:pt x="2143" y="809219"/>
                  <a:pt x="0" y="628502"/>
                </a:cubicBezTo>
                <a:cubicBezTo>
                  <a:pt x="-2143" y="447785"/>
                  <a:pt x="27839" y="199698"/>
                  <a:pt x="0" y="0"/>
                </a:cubicBezTo>
                <a:close/>
              </a:path>
              <a:path w="3715158" h="1208657" stroke="0" extrusionOk="0">
                <a:moveTo>
                  <a:pt x="0" y="0"/>
                </a:moveTo>
                <a:lnTo>
                  <a:pt x="0" y="0"/>
                </a:lnTo>
                <a:cubicBezTo>
                  <a:pt x="253025" y="-9688"/>
                  <a:pt x="320968" y="-9253"/>
                  <a:pt x="582041" y="0"/>
                </a:cubicBezTo>
                <a:cubicBezTo>
                  <a:pt x="843114" y="9253"/>
                  <a:pt x="942558" y="-4504"/>
                  <a:pt x="1089780" y="0"/>
                </a:cubicBezTo>
                <a:cubicBezTo>
                  <a:pt x="1237002" y="4504"/>
                  <a:pt x="1529549" y="-14572"/>
                  <a:pt x="1783276" y="0"/>
                </a:cubicBezTo>
                <a:cubicBezTo>
                  <a:pt x="2037003" y="14572"/>
                  <a:pt x="2086745" y="9361"/>
                  <a:pt x="2365317" y="0"/>
                </a:cubicBezTo>
                <a:cubicBezTo>
                  <a:pt x="2643889" y="-9361"/>
                  <a:pt x="2718912" y="-23948"/>
                  <a:pt x="2947359" y="0"/>
                </a:cubicBezTo>
                <a:cubicBezTo>
                  <a:pt x="3175806" y="23948"/>
                  <a:pt x="3484465" y="-24006"/>
                  <a:pt x="3715158" y="0"/>
                </a:cubicBezTo>
                <a:lnTo>
                  <a:pt x="3715158" y="0"/>
                </a:lnTo>
                <a:cubicBezTo>
                  <a:pt x="3713135" y="130670"/>
                  <a:pt x="3715849" y="352634"/>
                  <a:pt x="3715158" y="580155"/>
                </a:cubicBezTo>
                <a:cubicBezTo>
                  <a:pt x="3714467" y="807676"/>
                  <a:pt x="3718574" y="935119"/>
                  <a:pt x="3715158" y="1208657"/>
                </a:cubicBezTo>
                <a:lnTo>
                  <a:pt x="3715158" y="1208657"/>
                </a:lnTo>
                <a:cubicBezTo>
                  <a:pt x="3598169" y="1225069"/>
                  <a:pt x="3350136" y="1198508"/>
                  <a:pt x="3170268" y="1208657"/>
                </a:cubicBezTo>
                <a:cubicBezTo>
                  <a:pt x="2990400" y="1218807"/>
                  <a:pt x="2702530" y="1183206"/>
                  <a:pt x="2551075" y="1208657"/>
                </a:cubicBezTo>
                <a:cubicBezTo>
                  <a:pt x="2399620" y="1234108"/>
                  <a:pt x="2153027" y="1195937"/>
                  <a:pt x="1931882" y="1208657"/>
                </a:cubicBezTo>
                <a:cubicBezTo>
                  <a:pt x="1710737" y="1221377"/>
                  <a:pt x="1589151" y="1220051"/>
                  <a:pt x="1349841" y="1208657"/>
                </a:cubicBezTo>
                <a:cubicBezTo>
                  <a:pt x="1110531" y="1197263"/>
                  <a:pt x="870882" y="1198690"/>
                  <a:pt x="656345" y="1208657"/>
                </a:cubicBezTo>
                <a:cubicBezTo>
                  <a:pt x="441808" y="1218624"/>
                  <a:pt x="307406" y="1206892"/>
                  <a:pt x="0" y="1208657"/>
                </a:cubicBezTo>
                <a:lnTo>
                  <a:pt x="0" y="1208657"/>
                </a:lnTo>
                <a:cubicBezTo>
                  <a:pt x="9753" y="999334"/>
                  <a:pt x="-14709" y="801318"/>
                  <a:pt x="0" y="628502"/>
                </a:cubicBezTo>
                <a:cubicBezTo>
                  <a:pt x="14709" y="455686"/>
                  <a:pt x="-14343" y="145969"/>
                  <a:pt x="0" y="0"/>
                </a:cubicBezTo>
                <a:close/>
              </a:path>
            </a:pathLst>
          </a:custGeom>
          <a:solidFill>
            <a:srgbClr val="005720"/>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a:r>
              <a:rPr lang="en-GB" dirty="0" err="1"/>
              <a:t>Goibhniu</a:t>
            </a:r>
            <a:r>
              <a:rPr lang="en-GB" dirty="0"/>
              <a:t> – The god of blacksmiths and weapon-making. </a:t>
            </a:r>
            <a:endParaRPr lang="en-GB" dirty="0">
              <a:solidFill>
                <a:schemeClr val="bg1"/>
              </a:solidFill>
            </a:endParaRPr>
          </a:p>
        </p:txBody>
      </p:sp>
      <p:pic>
        <p:nvPicPr>
          <p:cNvPr id="19" name="Picture 18" descr="A picture containing text&#10;&#10;Description automatically generated">
            <a:extLst>
              <a:ext uri="{FF2B5EF4-FFF2-40B4-BE49-F238E27FC236}">
                <a16:creationId xmlns:a16="http://schemas.microsoft.com/office/drawing/2014/main" id="{863F5337-5D39-4E44-A343-035CEAACA5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1780" y="2295732"/>
            <a:ext cx="3008103" cy="3929289"/>
          </a:xfrm>
          <a:prstGeom prst="rect">
            <a:avLst/>
          </a:prstGeom>
        </p:spPr>
      </p:pic>
      <p:sp>
        <p:nvSpPr>
          <p:cNvPr id="30" name="Rounded Rectangle 29">
            <a:extLst>
              <a:ext uri="{FF2B5EF4-FFF2-40B4-BE49-F238E27FC236}">
                <a16:creationId xmlns:a16="http://schemas.microsoft.com/office/drawing/2014/main" id="{703569F9-CC37-F04D-BDAE-ACF64A413E9A}"/>
              </a:ext>
            </a:extLst>
          </p:cNvPr>
          <p:cNvSpPr/>
          <p:nvPr/>
        </p:nvSpPr>
        <p:spPr>
          <a:xfrm>
            <a:off x="2466401" y="3508338"/>
            <a:ext cx="3753255" cy="1422864"/>
          </a:xfrm>
          <a:custGeom>
            <a:avLst/>
            <a:gdLst>
              <a:gd name="connsiteX0" fmla="*/ 0 w 3753255"/>
              <a:gd name="connsiteY0" fmla="*/ 0 h 1422864"/>
              <a:gd name="connsiteX1" fmla="*/ 0 w 3753255"/>
              <a:gd name="connsiteY1" fmla="*/ 0 h 1422864"/>
              <a:gd name="connsiteX2" fmla="*/ 550477 w 3753255"/>
              <a:gd name="connsiteY2" fmla="*/ 0 h 1422864"/>
              <a:gd name="connsiteX3" fmla="*/ 1213552 w 3753255"/>
              <a:gd name="connsiteY3" fmla="*/ 0 h 1422864"/>
              <a:gd name="connsiteX4" fmla="*/ 1801562 w 3753255"/>
              <a:gd name="connsiteY4" fmla="*/ 0 h 1422864"/>
              <a:gd name="connsiteX5" fmla="*/ 2352040 w 3753255"/>
              <a:gd name="connsiteY5" fmla="*/ 0 h 1422864"/>
              <a:gd name="connsiteX6" fmla="*/ 3015115 w 3753255"/>
              <a:gd name="connsiteY6" fmla="*/ 0 h 1422864"/>
              <a:gd name="connsiteX7" fmla="*/ 3753255 w 3753255"/>
              <a:gd name="connsiteY7" fmla="*/ 0 h 1422864"/>
              <a:gd name="connsiteX8" fmla="*/ 3753255 w 3753255"/>
              <a:gd name="connsiteY8" fmla="*/ 0 h 1422864"/>
              <a:gd name="connsiteX9" fmla="*/ 3753255 w 3753255"/>
              <a:gd name="connsiteY9" fmla="*/ 474288 h 1422864"/>
              <a:gd name="connsiteX10" fmla="*/ 3753255 w 3753255"/>
              <a:gd name="connsiteY10" fmla="*/ 920119 h 1422864"/>
              <a:gd name="connsiteX11" fmla="*/ 3753255 w 3753255"/>
              <a:gd name="connsiteY11" fmla="*/ 1422864 h 1422864"/>
              <a:gd name="connsiteX12" fmla="*/ 3753255 w 3753255"/>
              <a:gd name="connsiteY12" fmla="*/ 1422864 h 1422864"/>
              <a:gd name="connsiteX13" fmla="*/ 3202778 w 3753255"/>
              <a:gd name="connsiteY13" fmla="*/ 1422864 h 1422864"/>
              <a:gd name="connsiteX14" fmla="*/ 2689833 w 3753255"/>
              <a:gd name="connsiteY14" fmla="*/ 1422864 h 1422864"/>
              <a:gd name="connsiteX15" fmla="*/ 2026758 w 3753255"/>
              <a:gd name="connsiteY15" fmla="*/ 1422864 h 1422864"/>
              <a:gd name="connsiteX16" fmla="*/ 1476280 w 3753255"/>
              <a:gd name="connsiteY16" fmla="*/ 1422864 h 1422864"/>
              <a:gd name="connsiteX17" fmla="*/ 813205 w 3753255"/>
              <a:gd name="connsiteY17" fmla="*/ 1422864 h 1422864"/>
              <a:gd name="connsiteX18" fmla="*/ 0 w 3753255"/>
              <a:gd name="connsiteY18" fmla="*/ 1422864 h 1422864"/>
              <a:gd name="connsiteX19" fmla="*/ 0 w 3753255"/>
              <a:gd name="connsiteY19" fmla="*/ 1422864 h 1422864"/>
              <a:gd name="connsiteX20" fmla="*/ 0 w 3753255"/>
              <a:gd name="connsiteY20" fmla="*/ 962805 h 1422864"/>
              <a:gd name="connsiteX21" fmla="*/ 0 w 3753255"/>
              <a:gd name="connsiteY21" fmla="*/ 474288 h 1422864"/>
              <a:gd name="connsiteX22" fmla="*/ 0 w 3753255"/>
              <a:gd name="connsiteY22" fmla="*/ 0 h 1422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53255" h="1422864" fill="none" extrusionOk="0">
                <a:moveTo>
                  <a:pt x="0" y="0"/>
                </a:moveTo>
                <a:lnTo>
                  <a:pt x="0" y="0"/>
                </a:lnTo>
                <a:cubicBezTo>
                  <a:pt x="221571" y="-26851"/>
                  <a:pt x="427115" y="23527"/>
                  <a:pt x="550477" y="0"/>
                </a:cubicBezTo>
                <a:cubicBezTo>
                  <a:pt x="673839" y="-23527"/>
                  <a:pt x="983996" y="27938"/>
                  <a:pt x="1213552" y="0"/>
                </a:cubicBezTo>
                <a:cubicBezTo>
                  <a:pt x="1443109" y="-27938"/>
                  <a:pt x="1536424" y="-5101"/>
                  <a:pt x="1801562" y="0"/>
                </a:cubicBezTo>
                <a:cubicBezTo>
                  <a:pt x="2066700" y="5101"/>
                  <a:pt x="2130478" y="14421"/>
                  <a:pt x="2352040" y="0"/>
                </a:cubicBezTo>
                <a:cubicBezTo>
                  <a:pt x="2573602" y="-14421"/>
                  <a:pt x="2812055" y="2170"/>
                  <a:pt x="3015115" y="0"/>
                </a:cubicBezTo>
                <a:cubicBezTo>
                  <a:pt x="3218175" y="-2170"/>
                  <a:pt x="3535178" y="22425"/>
                  <a:pt x="3753255" y="0"/>
                </a:cubicBezTo>
                <a:lnTo>
                  <a:pt x="3753255" y="0"/>
                </a:lnTo>
                <a:cubicBezTo>
                  <a:pt x="3754409" y="136858"/>
                  <a:pt x="3749550" y="308755"/>
                  <a:pt x="3753255" y="474288"/>
                </a:cubicBezTo>
                <a:cubicBezTo>
                  <a:pt x="3756960" y="639821"/>
                  <a:pt x="3760660" y="746924"/>
                  <a:pt x="3753255" y="920119"/>
                </a:cubicBezTo>
                <a:cubicBezTo>
                  <a:pt x="3745850" y="1093314"/>
                  <a:pt x="3772331" y="1317808"/>
                  <a:pt x="3753255" y="1422864"/>
                </a:cubicBezTo>
                <a:lnTo>
                  <a:pt x="3753255" y="1422864"/>
                </a:lnTo>
                <a:cubicBezTo>
                  <a:pt x="3577933" y="1441519"/>
                  <a:pt x="3428484" y="1443705"/>
                  <a:pt x="3202778" y="1422864"/>
                </a:cubicBezTo>
                <a:cubicBezTo>
                  <a:pt x="2977072" y="1402023"/>
                  <a:pt x="2826025" y="1401351"/>
                  <a:pt x="2689833" y="1422864"/>
                </a:cubicBezTo>
                <a:cubicBezTo>
                  <a:pt x="2553642" y="1444377"/>
                  <a:pt x="2235468" y="1404694"/>
                  <a:pt x="2026758" y="1422864"/>
                </a:cubicBezTo>
                <a:cubicBezTo>
                  <a:pt x="1818049" y="1441034"/>
                  <a:pt x="1718414" y="1395822"/>
                  <a:pt x="1476280" y="1422864"/>
                </a:cubicBezTo>
                <a:cubicBezTo>
                  <a:pt x="1234146" y="1449906"/>
                  <a:pt x="1132882" y="1404769"/>
                  <a:pt x="813205" y="1422864"/>
                </a:cubicBezTo>
                <a:cubicBezTo>
                  <a:pt x="493529" y="1440959"/>
                  <a:pt x="166749" y="1391005"/>
                  <a:pt x="0" y="1422864"/>
                </a:cubicBezTo>
                <a:lnTo>
                  <a:pt x="0" y="1422864"/>
                </a:lnTo>
                <a:cubicBezTo>
                  <a:pt x="16423" y="1287107"/>
                  <a:pt x="11328" y="1108945"/>
                  <a:pt x="0" y="962805"/>
                </a:cubicBezTo>
                <a:cubicBezTo>
                  <a:pt x="-11328" y="816665"/>
                  <a:pt x="6451" y="648834"/>
                  <a:pt x="0" y="474288"/>
                </a:cubicBezTo>
                <a:cubicBezTo>
                  <a:pt x="-6451" y="299742"/>
                  <a:pt x="4231" y="135812"/>
                  <a:pt x="0" y="0"/>
                </a:cubicBezTo>
                <a:close/>
              </a:path>
              <a:path w="3753255" h="1422864" stroke="0" extrusionOk="0">
                <a:moveTo>
                  <a:pt x="0" y="0"/>
                </a:moveTo>
                <a:lnTo>
                  <a:pt x="0" y="0"/>
                </a:lnTo>
                <a:cubicBezTo>
                  <a:pt x="160755" y="-5364"/>
                  <a:pt x="309721" y="-16448"/>
                  <a:pt x="588010" y="0"/>
                </a:cubicBezTo>
                <a:cubicBezTo>
                  <a:pt x="866299" y="16448"/>
                  <a:pt x="910426" y="799"/>
                  <a:pt x="1100955" y="0"/>
                </a:cubicBezTo>
                <a:cubicBezTo>
                  <a:pt x="1291485" y="-799"/>
                  <a:pt x="1613324" y="-5949"/>
                  <a:pt x="1801562" y="0"/>
                </a:cubicBezTo>
                <a:cubicBezTo>
                  <a:pt x="1989800" y="5949"/>
                  <a:pt x="2202816" y="17432"/>
                  <a:pt x="2389572" y="0"/>
                </a:cubicBezTo>
                <a:cubicBezTo>
                  <a:pt x="2576328" y="-17432"/>
                  <a:pt x="2858341" y="26523"/>
                  <a:pt x="2977582" y="0"/>
                </a:cubicBezTo>
                <a:cubicBezTo>
                  <a:pt x="3096823" y="-26523"/>
                  <a:pt x="3541348" y="-28629"/>
                  <a:pt x="3753255" y="0"/>
                </a:cubicBezTo>
                <a:lnTo>
                  <a:pt x="3753255" y="0"/>
                </a:lnTo>
                <a:cubicBezTo>
                  <a:pt x="3774411" y="110463"/>
                  <a:pt x="3770560" y="303969"/>
                  <a:pt x="3753255" y="445831"/>
                </a:cubicBezTo>
                <a:cubicBezTo>
                  <a:pt x="3735950" y="587693"/>
                  <a:pt x="3764050" y="735631"/>
                  <a:pt x="3753255" y="920119"/>
                </a:cubicBezTo>
                <a:cubicBezTo>
                  <a:pt x="3742460" y="1104607"/>
                  <a:pt x="3746388" y="1197005"/>
                  <a:pt x="3753255" y="1422864"/>
                </a:cubicBezTo>
                <a:lnTo>
                  <a:pt x="3753255" y="1422864"/>
                </a:lnTo>
                <a:cubicBezTo>
                  <a:pt x="3493983" y="1443124"/>
                  <a:pt x="3453038" y="1421663"/>
                  <a:pt x="3202778" y="1422864"/>
                </a:cubicBezTo>
                <a:cubicBezTo>
                  <a:pt x="2952518" y="1424065"/>
                  <a:pt x="2763744" y="1421042"/>
                  <a:pt x="2577235" y="1422864"/>
                </a:cubicBezTo>
                <a:cubicBezTo>
                  <a:pt x="2390726" y="1424686"/>
                  <a:pt x="2250168" y="1413627"/>
                  <a:pt x="1989225" y="1422864"/>
                </a:cubicBezTo>
                <a:cubicBezTo>
                  <a:pt x="1728282" y="1432102"/>
                  <a:pt x="1495159" y="1435764"/>
                  <a:pt x="1288618" y="1422864"/>
                </a:cubicBezTo>
                <a:cubicBezTo>
                  <a:pt x="1082077" y="1409964"/>
                  <a:pt x="817774" y="1426893"/>
                  <a:pt x="588010" y="1422864"/>
                </a:cubicBezTo>
                <a:cubicBezTo>
                  <a:pt x="358246" y="1418835"/>
                  <a:pt x="184444" y="1416693"/>
                  <a:pt x="0" y="1422864"/>
                </a:cubicBezTo>
                <a:lnTo>
                  <a:pt x="0" y="1422864"/>
                </a:lnTo>
                <a:cubicBezTo>
                  <a:pt x="-11683" y="1207168"/>
                  <a:pt x="-8696" y="1137950"/>
                  <a:pt x="0" y="948576"/>
                </a:cubicBezTo>
                <a:cubicBezTo>
                  <a:pt x="8696" y="759202"/>
                  <a:pt x="5619" y="698519"/>
                  <a:pt x="0" y="488517"/>
                </a:cubicBezTo>
                <a:cubicBezTo>
                  <a:pt x="-5619" y="278515"/>
                  <a:pt x="15857" y="158505"/>
                  <a:pt x="0" y="0"/>
                </a:cubicBezTo>
                <a:close/>
              </a:path>
            </a:pathLst>
          </a:custGeom>
          <a:solidFill>
            <a:srgbClr val="005720"/>
          </a:solidFill>
          <a:ln w="38100">
            <a:solidFill>
              <a:schemeClr val="bg1"/>
            </a:solidFill>
            <a:extLst>
              <a:ext uri="{C807C97D-BFC1-408E-A445-0C87EB9F89A2}">
                <ask:lineSketchStyleProps xmlns:ask="http://schemas.microsoft.com/office/drawing/2018/sketchyshapes" sd="1219033472">
                  <a:prstGeom prst="roundRect">
                    <a:avLst>
                      <a:gd name="adj" fmla="val 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algn="ctr" fontAlgn="base"/>
            <a:r>
              <a:rPr lang="en-GB" dirty="0" err="1"/>
              <a:t>Badb</a:t>
            </a:r>
            <a:r>
              <a:rPr lang="en-GB" dirty="0"/>
              <a:t> Catha – The goddess of war, whose name means ‘Battle Raven’. She was thought to use magic to confuse enemy soldiers.</a:t>
            </a:r>
          </a:p>
        </p:txBody>
      </p:sp>
    </p:spTree>
    <p:extLst>
      <p:ext uri="{BB962C8B-B14F-4D97-AF65-F5344CB8AC3E}">
        <p14:creationId xmlns:p14="http://schemas.microsoft.com/office/powerpoint/2010/main" val="223036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80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28"/>
                                        </p:tgtEl>
                                      </p:cBhvr>
                                    </p:animEffect>
                                    <p:set>
                                      <p:cBhvr>
                                        <p:cTn id="15" dur="1" fill="hold">
                                          <p:stCondLst>
                                            <p:cond delay="499"/>
                                          </p:stCondLst>
                                        </p:cTn>
                                        <p:tgtEl>
                                          <p:spTgt spid="28"/>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10" presetClass="entr" presetSubtype="0" fill="hold" grpId="0" nodeType="withEffect">
                                  <p:stCondLst>
                                    <p:cond delay="160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nodeType="withEffect">
                                  <p:stCondLst>
                                    <p:cond delay="80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25"/>
                                        </p:tgtEl>
                                      </p:cBhvr>
                                    </p:animEffect>
                                    <p:set>
                                      <p:cBhvr>
                                        <p:cTn id="32" dur="1" fill="hold">
                                          <p:stCondLst>
                                            <p:cond delay="499"/>
                                          </p:stCondLst>
                                        </p:cTn>
                                        <p:tgtEl>
                                          <p:spTgt spid="25"/>
                                        </p:tgtEl>
                                        <p:attrNameLst>
                                          <p:attrName>style.visibility</p:attrName>
                                        </p:attrNameLst>
                                      </p:cBhvr>
                                      <p:to>
                                        <p:strVal val="hidden"/>
                                      </p:to>
                                    </p:set>
                                  </p:childTnLst>
                                </p:cTn>
                              </p:par>
                              <p:par>
                                <p:cTn id="33" presetID="10" presetClass="entr" presetSubtype="0" fill="hold" grpId="0" nodeType="withEffect">
                                  <p:stCondLst>
                                    <p:cond delay="160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par>
                                <p:cTn id="36" presetID="10" presetClass="entr" presetSubtype="0" fill="hold" nodeType="withEffect">
                                  <p:stCondLst>
                                    <p:cond delay="80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1104</Words>
  <Application>Microsoft Office PowerPoint</Application>
  <PresentationFormat>Widescreen</PresentationFormat>
  <Paragraphs>49</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Aptos</vt:lpstr>
      <vt:lpstr>Aptos Display</vt:lpstr>
      <vt:lpstr>Arial</vt:lpstr>
      <vt:lpstr>Twinkl</vt:lpstr>
      <vt:lpstr>Office Theme</vt:lpstr>
      <vt:lpstr>Who Were the Celts?</vt:lpstr>
      <vt:lpstr>Why Were They Known as Warriors?</vt:lpstr>
      <vt:lpstr>Female Warriors</vt:lpstr>
      <vt:lpstr>Appearance</vt:lpstr>
      <vt:lpstr>Did You Know…?</vt:lpstr>
      <vt:lpstr>Shields and Armour</vt:lpstr>
      <vt:lpstr>Weapons</vt:lpstr>
      <vt:lpstr>Chariots</vt:lpstr>
      <vt:lpstr>Celtic Warrior Gods and Goddesses</vt:lpstr>
      <vt:lpstr>Did You Know…?</vt:lpstr>
      <vt:lpstr>Famous Celtic Warriors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Ryan Norgrove</dc:creator>
  <cp:lastModifiedBy>Ryan Norgrove</cp:lastModifiedBy>
  <cp:revision>2</cp:revision>
  <dcterms:created xsi:type="dcterms:W3CDTF">2024-10-20T19:00:34Z</dcterms:created>
  <dcterms:modified xsi:type="dcterms:W3CDTF">2024-10-20T19:01:19Z</dcterms:modified>
</cp:coreProperties>
</file>